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62" r:id="rId2"/>
    <p:sldId id="487" r:id="rId3"/>
    <p:sldId id="685" r:id="rId4"/>
    <p:sldId id="555" r:id="rId5"/>
    <p:sldId id="562" r:id="rId6"/>
    <p:sldId id="688" r:id="rId7"/>
    <p:sldId id="676" r:id="rId8"/>
    <p:sldId id="677" r:id="rId9"/>
    <p:sldId id="690" r:id="rId10"/>
    <p:sldId id="691" r:id="rId11"/>
    <p:sldId id="678" r:id="rId12"/>
    <p:sldId id="671" r:id="rId13"/>
    <p:sldId id="64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ne" initials="Z" lastIdx="1" clrIdx="0">
    <p:extLst>
      <p:ext uri="{19B8F6BF-5375-455C-9EA6-DF929625EA0E}">
        <p15:presenceInfo xmlns:p15="http://schemas.microsoft.com/office/powerpoint/2012/main" userId="Zv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03"/>
    <a:srgbClr val="E20000"/>
    <a:srgbClr val="FFFEF0"/>
    <a:srgbClr val="3CF523"/>
    <a:srgbClr val="B7F3B8"/>
    <a:srgbClr val="00B0F0"/>
    <a:srgbClr val="FBF88C"/>
    <a:srgbClr val="404040"/>
    <a:srgbClr val="A6A6A6"/>
    <a:srgbClr val="919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3258" autoAdjust="0"/>
  </p:normalViewPr>
  <p:slideViewPr>
    <p:cSldViewPr>
      <p:cViewPr>
        <p:scale>
          <a:sx n="75" d="100"/>
          <a:sy n="75" d="100"/>
        </p:scale>
        <p:origin x="1930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\Downloads\basic%20draf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\Downloads\basic%20draf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29708408377118"/>
          <c:y val="3.9336101169172043E-2"/>
          <c:w val="0.71689266629951043"/>
          <c:h val="0.6468801048991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0.00-16.50</c:v>
                </c:pt>
                <c:pt idx="1">
                  <c:v>16.51-33.01</c:v>
                </c:pt>
                <c:pt idx="2">
                  <c:v>33.02-49.52</c:v>
                </c:pt>
                <c:pt idx="3">
                  <c:v>49.53-66.03</c:v>
                </c:pt>
                <c:pt idx="4">
                  <c:v>66.04-82.54</c:v>
                </c:pt>
                <c:pt idx="5">
                  <c:v>82.55-99.05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4-489D-AD40-29E4D9B7E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8983168"/>
        <c:axId val="168984960"/>
      </c:barChart>
      <c:catAx>
        <c:axId val="16898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sr-Latn-RS"/>
          </a:p>
        </c:txPr>
        <c:crossAx val="168984960"/>
        <c:crosses val="autoZero"/>
        <c:auto val="1"/>
        <c:lblAlgn val="ctr"/>
        <c:lblOffset val="100"/>
        <c:noMultiLvlLbl val="0"/>
      </c:catAx>
      <c:valAx>
        <c:axId val="1689849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r-HR" b="0" dirty="0" err="1"/>
                  <a:t>Frequnecy</a:t>
                </a:r>
                <a:endParaRPr lang="hr-HR" b="0" dirty="0"/>
              </a:p>
            </c:rich>
          </c:tx>
          <c:layout>
            <c:manualLayout>
              <c:xMode val="edge"/>
              <c:yMode val="edge"/>
              <c:x val="0"/>
              <c:y val="0.316482367311950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8983168"/>
        <c:crosses val="autoZero"/>
        <c:crossBetween val="between"/>
      </c:valAx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1877754323594"/>
          <c:y val="3.6922741642422777E-2"/>
          <c:w val="0.74158681442802654"/>
          <c:h val="0.841674686497521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'Difference forecast-real'!$I$14:$I$19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'Difference forecast-real'!$J$14:$J$19</c:f>
              <c:numCache>
                <c:formatCode>General</c:formatCode>
                <c:ptCount val="6"/>
                <c:pt idx="0">
                  <c:v>0.52531438418142062</c:v>
                </c:pt>
                <c:pt idx="1">
                  <c:v>0.59861915034549595</c:v>
                </c:pt>
                <c:pt idx="2">
                  <c:v>0.72732593792046207</c:v>
                </c:pt>
                <c:pt idx="3">
                  <c:v>0.85646051148856162</c:v>
                </c:pt>
                <c:pt idx="4">
                  <c:v>0.88282059744106001</c:v>
                </c:pt>
                <c:pt idx="5">
                  <c:v>1.7383581985809853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1C-443E-82C6-9A8B35C72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957336"/>
        <c:axId val="482957728"/>
      </c:scatterChart>
      <c:scatterChart>
        <c:scatterStyle val="lineMarker"/>
        <c:varyColors val="0"/>
        <c:ser>
          <c:idx val="1"/>
          <c:order val="1"/>
          <c:tx>
            <c:v>Average annual increase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1.8114522098846071E-2"/>
                  <c:y val="-0.102130673735556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C-443E-82C6-9A8B35C72BCC}"/>
                </c:ext>
              </c:extLst>
            </c:dLbl>
            <c:dLbl>
              <c:idx val="4"/>
              <c:layout>
                <c:manualLayout>
                  <c:x val="-0.10441976921402142"/>
                  <c:y val="2.4623124451830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C-443E-82C6-9A8B35C72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'Difference forecast-real'!$I$21:$I$25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'Difference forecast-real'!$J$21:$J$25</c:f>
              <c:numCache>
                <c:formatCode>0.00%</c:formatCode>
                <c:ptCount val="5"/>
                <c:pt idx="0">
                  <c:v>0.13200000000000001</c:v>
                </c:pt>
                <c:pt idx="1">
                  <c:v>0.2167</c:v>
                </c:pt>
                <c:pt idx="2">
                  <c:v>0.17810000000000001</c:v>
                </c:pt>
                <c:pt idx="3">
                  <c:v>2.3199999999999998E-2</c:v>
                </c:pt>
                <c:pt idx="4">
                  <c:v>0.97729999999999995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F1C-443E-82C6-9A8B35C72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955768"/>
        <c:axId val="482956160"/>
      </c:scatterChart>
      <c:valAx>
        <c:axId val="48295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82957728"/>
        <c:crosses val="autoZero"/>
        <c:crossBetween val="midCat"/>
      </c:valAx>
      <c:valAx>
        <c:axId val="482957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r-HR"/>
                  <a:t>En-route ATFM delay [min/flight]</a:t>
                </a:r>
              </a:p>
            </c:rich>
          </c:tx>
          <c:layout>
            <c:manualLayout>
              <c:xMode val="edge"/>
              <c:yMode val="edge"/>
              <c:x val="5.5555269830330645E-3"/>
              <c:y val="8.03006828263105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82957336"/>
        <c:crosses val="autoZero"/>
        <c:crossBetween val="midCat"/>
      </c:valAx>
      <c:valAx>
        <c:axId val="48295616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r-HR"/>
                  <a:t>n-1 year annual change [%]</a:t>
                </a:r>
              </a:p>
            </c:rich>
          </c:tx>
          <c:layout>
            <c:manualLayout>
              <c:xMode val="edge"/>
              <c:yMode val="edge"/>
              <c:x val="0.95602903838383335"/>
              <c:y val="0.156234470288169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sr-Latn-R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82955768"/>
        <c:crosses val="max"/>
        <c:crossBetween val="midCat"/>
        <c:majorUnit val="0.25"/>
      </c:valAx>
      <c:valAx>
        <c:axId val="482955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2956160"/>
        <c:crosses val="autoZero"/>
        <c:crossBetween val="midCat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88683359024579E-2"/>
          <c:y val="4.5721492062562812E-2"/>
          <c:w val="0.94068380341346225"/>
          <c:h val="0.65972659988053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'Difference Airstat reports'!$B$14</c:f>
              <c:strCache>
                <c:ptCount val="1"/>
                <c:pt idx="0">
                  <c:v>LISA forecast</c:v>
                </c:pt>
              </c:strCache>
            </c:strRef>
          </c:tx>
          <c:spPr>
            <a:solidFill>
              <a:srgbClr val="0070C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'Difference Airstat reports'!$A$15:$A$50</c:f>
              <c:strCache>
                <c:ptCount val="36"/>
                <c:pt idx="0">
                  <c:v>ED</c:v>
                </c:pt>
                <c:pt idx="1">
                  <c:v>EE</c:v>
                </c:pt>
                <c:pt idx="2">
                  <c:v>EF</c:v>
                </c:pt>
                <c:pt idx="3">
                  <c:v>EG</c:v>
                </c:pt>
                <c:pt idx="4">
                  <c:v>EI</c:v>
                </c:pt>
                <c:pt idx="5">
                  <c:v>EK</c:v>
                </c:pt>
                <c:pt idx="6">
                  <c:v>EN</c:v>
                </c:pt>
                <c:pt idx="7">
                  <c:v>EP</c:v>
                </c:pt>
                <c:pt idx="8">
                  <c:v>ES</c:v>
                </c:pt>
                <c:pt idx="9">
                  <c:v>EV</c:v>
                </c:pt>
                <c:pt idx="10">
                  <c:v>EY</c:v>
                </c:pt>
                <c:pt idx="11">
                  <c:v>LA</c:v>
                </c:pt>
                <c:pt idx="12">
                  <c:v>LB</c:v>
                </c:pt>
                <c:pt idx="13">
                  <c:v>LC</c:v>
                </c:pt>
                <c:pt idx="14">
                  <c:v>LD</c:v>
                </c:pt>
                <c:pt idx="15">
                  <c:v>LE</c:v>
                </c:pt>
                <c:pt idx="16">
                  <c:v>LF</c:v>
                </c:pt>
                <c:pt idx="17">
                  <c:v>LG</c:v>
                </c:pt>
                <c:pt idx="18">
                  <c:v>LH</c:v>
                </c:pt>
                <c:pt idx="19">
                  <c:v>LI</c:v>
                </c:pt>
                <c:pt idx="20">
                  <c:v>LK</c:v>
                </c:pt>
                <c:pt idx="21">
                  <c:v>LM</c:v>
                </c:pt>
                <c:pt idx="22">
                  <c:v>LO</c:v>
                </c:pt>
                <c:pt idx="23">
                  <c:v>LP</c:v>
                </c:pt>
                <c:pt idx="24">
                  <c:v>LR</c:v>
                </c:pt>
                <c:pt idx="25">
                  <c:v>LS</c:v>
                </c:pt>
                <c:pt idx="26">
                  <c:v>LT</c:v>
                </c:pt>
                <c:pt idx="27">
                  <c:v>LU</c:v>
                </c:pt>
                <c:pt idx="28">
                  <c:v>LW</c:v>
                </c:pt>
                <c:pt idx="29">
                  <c:v>LY</c:v>
                </c:pt>
                <c:pt idx="30">
                  <c:v>LZ</c:v>
                </c:pt>
                <c:pt idx="31">
                  <c:v>LJ</c:v>
                </c:pt>
                <c:pt idx="32">
                  <c:v>MUAC</c:v>
                </c:pt>
                <c:pt idx="33">
                  <c:v>UD</c:v>
                </c:pt>
                <c:pt idx="34">
                  <c:v>UG</c:v>
                </c:pt>
                <c:pt idx="35">
                  <c:v>UK</c:v>
                </c:pt>
              </c:strCache>
            </c:strRef>
          </c:cat>
          <c:val>
            <c:numRef>
              <c:f>'Difference Airstat reports'!$B$15:$B$50</c:f>
              <c:numCache>
                <c:formatCode>General</c:formatCode>
                <c:ptCount val="36"/>
                <c:pt idx="0">
                  <c:v>9.2745999999999995E-2</c:v>
                </c:pt>
                <c:pt idx="1">
                  <c:v>0.189994</c:v>
                </c:pt>
                <c:pt idx="2">
                  <c:v>0.26394000000000001</c:v>
                </c:pt>
                <c:pt idx="3">
                  <c:v>2.212E-3</c:v>
                </c:pt>
                <c:pt idx="4">
                  <c:v>-9.1155E-2</c:v>
                </c:pt>
                <c:pt idx="5">
                  <c:v>-0.260131</c:v>
                </c:pt>
                <c:pt idx="6">
                  <c:v>0.20577799999999999</c:v>
                </c:pt>
                <c:pt idx="7">
                  <c:v>-5.3740000000000003E-3</c:v>
                </c:pt>
                <c:pt idx="8">
                  <c:v>6.5157000000000007E-2</c:v>
                </c:pt>
                <c:pt idx="9">
                  <c:v>0.26394000000000001</c:v>
                </c:pt>
                <c:pt idx="10">
                  <c:v>0.22312499999999999</c:v>
                </c:pt>
                <c:pt idx="11">
                  <c:v>-0.19217300000000001</c:v>
                </c:pt>
                <c:pt idx="12">
                  <c:v>-0.14992900000000001</c:v>
                </c:pt>
                <c:pt idx="13">
                  <c:v>4.5010770000000004</c:v>
                </c:pt>
                <c:pt idx="14">
                  <c:v>2.2697999999999999E-2</c:v>
                </c:pt>
                <c:pt idx="15">
                  <c:v>2.3734999999999999E-2</c:v>
                </c:pt>
                <c:pt idx="16">
                  <c:v>0.40821200000000002</c:v>
                </c:pt>
                <c:pt idx="17">
                  <c:v>0.51511300000000004</c:v>
                </c:pt>
                <c:pt idx="18">
                  <c:v>-9.1447000000000001E-2</c:v>
                </c:pt>
                <c:pt idx="19">
                  <c:v>-6.9193000000000005E-2</c:v>
                </c:pt>
                <c:pt idx="20">
                  <c:v>-0.116925</c:v>
                </c:pt>
                <c:pt idx="21">
                  <c:v>-0.51359500000000002</c:v>
                </c:pt>
                <c:pt idx="22">
                  <c:v>-8.7720000000000003E-3</c:v>
                </c:pt>
                <c:pt idx="23">
                  <c:v>-1.5176E-2</c:v>
                </c:pt>
                <c:pt idx="24">
                  <c:v>0.10440099999999999</c:v>
                </c:pt>
                <c:pt idx="25">
                  <c:v>1.9278E-2</c:v>
                </c:pt>
                <c:pt idx="26">
                  <c:v>-0.16358900000000001</c:v>
                </c:pt>
                <c:pt idx="27">
                  <c:v>0.25781799999999999</c:v>
                </c:pt>
                <c:pt idx="28">
                  <c:v>-6.7702999999999999E-2</c:v>
                </c:pt>
                <c:pt idx="29">
                  <c:v>5.3476000000000003E-2</c:v>
                </c:pt>
                <c:pt idx="30">
                  <c:v>1.9210999999999999E-2</c:v>
                </c:pt>
                <c:pt idx="31">
                  <c:v>4.7788999999999998E-2</c:v>
                </c:pt>
                <c:pt idx="32">
                  <c:v>0.61988100000000002</c:v>
                </c:pt>
                <c:pt idx="33">
                  <c:v>0.22720599999999999</c:v>
                </c:pt>
                <c:pt idx="34">
                  <c:v>0.22720599999999999</c:v>
                </c:pt>
                <c:pt idx="35">
                  <c:v>0.102719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B-4793-B3D4-BCC4C369C122}"/>
            </c:ext>
          </c:extLst>
        </c:ser>
        <c:ser>
          <c:idx val="1"/>
          <c:order val="1"/>
          <c:tx>
            <c:strRef>
              <c:f>'Difference Airstat reports'!$C$14</c:f>
              <c:strCache>
                <c:ptCount val="1"/>
                <c:pt idx="0">
                  <c:v>LISA2018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'Difference Airstat reports'!$A$15:$A$50</c:f>
              <c:strCache>
                <c:ptCount val="36"/>
                <c:pt idx="0">
                  <c:v>ED</c:v>
                </c:pt>
                <c:pt idx="1">
                  <c:v>EE</c:v>
                </c:pt>
                <c:pt idx="2">
                  <c:v>EF</c:v>
                </c:pt>
                <c:pt idx="3">
                  <c:v>EG</c:v>
                </c:pt>
                <c:pt idx="4">
                  <c:v>EI</c:v>
                </c:pt>
                <c:pt idx="5">
                  <c:v>EK</c:v>
                </c:pt>
                <c:pt idx="6">
                  <c:v>EN</c:v>
                </c:pt>
                <c:pt idx="7">
                  <c:v>EP</c:v>
                </c:pt>
                <c:pt idx="8">
                  <c:v>ES</c:v>
                </c:pt>
                <c:pt idx="9">
                  <c:v>EV</c:v>
                </c:pt>
                <c:pt idx="10">
                  <c:v>EY</c:v>
                </c:pt>
                <c:pt idx="11">
                  <c:v>LA</c:v>
                </c:pt>
                <c:pt idx="12">
                  <c:v>LB</c:v>
                </c:pt>
                <c:pt idx="13">
                  <c:v>LC</c:v>
                </c:pt>
                <c:pt idx="14">
                  <c:v>LD</c:v>
                </c:pt>
                <c:pt idx="15">
                  <c:v>LE</c:v>
                </c:pt>
                <c:pt idx="16">
                  <c:v>LF</c:v>
                </c:pt>
                <c:pt idx="17">
                  <c:v>LG</c:v>
                </c:pt>
                <c:pt idx="18">
                  <c:v>LH</c:v>
                </c:pt>
                <c:pt idx="19">
                  <c:v>LI</c:v>
                </c:pt>
                <c:pt idx="20">
                  <c:v>LK</c:v>
                </c:pt>
                <c:pt idx="21">
                  <c:v>LM</c:v>
                </c:pt>
                <c:pt idx="22">
                  <c:v>LO</c:v>
                </c:pt>
                <c:pt idx="23">
                  <c:v>LP</c:v>
                </c:pt>
                <c:pt idx="24">
                  <c:v>LR</c:v>
                </c:pt>
                <c:pt idx="25">
                  <c:v>LS</c:v>
                </c:pt>
                <c:pt idx="26">
                  <c:v>LT</c:v>
                </c:pt>
                <c:pt idx="27">
                  <c:v>LU</c:v>
                </c:pt>
                <c:pt idx="28">
                  <c:v>LW</c:v>
                </c:pt>
                <c:pt idx="29">
                  <c:v>LY</c:v>
                </c:pt>
                <c:pt idx="30">
                  <c:v>LZ</c:v>
                </c:pt>
                <c:pt idx="31">
                  <c:v>LJ</c:v>
                </c:pt>
                <c:pt idx="32">
                  <c:v>MUAC</c:v>
                </c:pt>
                <c:pt idx="33">
                  <c:v>UD</c:v>
                </c:pt>
                <c:pt idx="34">
                  <c:v>UG</c:v>
                </c:pt>
                <c:pt idx="35">
                  <c:v>UK</c:v>
                </c:pt>
              </c:strCache>
            </c:strRef>
          </c:cat>
          <c:val>
            <c:numRef>
              <c:f>'Difference Airstat reports'!$C$15:$C$50</c:f>
              <c:numCache>
                <c:formatCode>General</c:formatCode>
                <c:ptCount val="36"/>
                <c:pt idx="0">
                  <c:v>1.769028</c:v>
                </c:pt>
                <c:pt idx="1">
                  <c:v>0.29089100000000001</c:v>
                </c:pt>
                <c:pt idx="2">
                  <c:v>0.38462000000000002</c:v>
                </c:pt>
                <c:pt idx="3">
                  <c:v>0.20572699999999999</c:v>
                </c:pt>
                <c:pt idx="4">
                  <c:v>1.6611999999999998E-2</c:v>
                </c:pt>
                <c:pt idx="5">
                  <c:v>-0.38819799999999999</c:v>
                </c:pt>
                <c:pt idx="6">
                  <c:v>6.2240999999999998E-2</c:v>
                </c:pt>
                <c:pt idx="7">
                  <c:v>0.33095200000000002</c:v>
                </c:pt>
                <c:pt idx="8">
                  <c:v>1.1455500000000001</c:v>
                </c:pt>
                <c:pt idx="9">
                  <c:v>0.38462000000000002</c:v>
                </c:pt>
                <c:pt idx="10">
                  <c:v>0.307952</c:v>
                </c:pt>
                <c:pt idx="11">
                  <c:v>6.2613000000000002E-2</c:v>
                </c:pt>
                <c:pt idx="12">
                  <c:v>0.108614</c:v>
                </c:pt>
                <c:pt idx="13">
                  <c:v>-8.4862999999999994E-2</c:v>
                </c:pt>
                <c:pt idx="14">
                  <c:v>-0.182535</c:v>
                </c:pt>
                <c:pt idx="15">
                  <c:v>-0.22112499999999999</c:v>
                </c:pt>
                <c:pt idx="16">
                  <c:v>2.4455939999999998</c:v>
                </c:pt>
                <c:pt idx="17">
                  <c:v>-0.12779299999999999</c:v>
                </c:pt>
                <c:pt idx="18">
                  <c:v>-6.2220000000000001E-3</c:v>
                </c:pt>
                <c:pt idx="19">
                  <c:v>-0.24263100000000001</c:v>
                </c:pt>
                <c:pt idx="20">
                  <c:v>0.39933800000000003</c:v>
                </c:pt>
                <c:pt idx="21">
                  <c:v>1.587413</c:v>
                </c:pt>
                <c:pt idx="22">
                  <c:v>0.33239299999999999</c:v>
                </c:pt>
                <c:pt idx="23">
                  <c:v>-2.5262E-2</c:v>
                </c:pt>
                <c:pt idx="24">
                  <c:v>-0.18030499999999999</c:v>
                </c:pt>
                <c:pt idx="25">
                  <c:v>6.6588999999999995E-2</c:v>
                </c:pt>
                <c:pt idx="26">
                  <c:v>7.4653999999999998E-2</c:v>
                </c:pt>
                <c:pt idx="27">
                  <c:v>2.4278000000000001E-2</c:v>
                </c:pt>
                <c:pt idx="28">
                  <c:v>0.36928699999999998</c:v>
                </c:pt>
                <c:pt idx="29">
                  <c:v>0.150087</c:v>
                </c:pt>
                <c:pt idx="30">
                  <c:v>4.7100000000000001E-4</c:v>
                </c:pt>
                <c:pt idx="31">
                  <c:v>-3.5727000000000002E-2</c:v>
                </c:pt>
                <c:pt idx="32">
                  <c:v>-1.2212000000000001E-2</c:v>
                </c:pt>
                <c:pt idx="33">
                  <c:v>0.43828800000000001</c:v>
                </c:pt>
                <c:pt idx="34">
                  <c:v>0.43828800000000001</c:v>
                </c:pt>
                <c:pt idx="35">
                  <c:v>4.0263E-2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B-4793-B3D4-BCC4C369C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23258192"/>
        <c:axId val="323259760"/>
      </c:barChart>
      <c:lineChart>
        <c:grouping val="standard"/>
        <c:varyColors val="0"/>
        <c:ser>
          <c:idx val="2"/>
          <c:order val="2"/>
          <c:tx>
            <c:strRef>
              <c:f>'Difference Airstat reports'!$D$14</c:f>
              <c:strCache>
                <c:ptCount val="1"/>
                <c:pt idx="0">
                  <c:v>GISA forecast</c:v>
                </c:pt>
              </c:strCache>
            </c:strRef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'Difference Airstat reports'!$A$15:$A$50</c:f>
              <c:strCache>
                <c:ptCount val="36"/>
                <c:pt idx="0">
                  <c:v>ED</c:v>
                </c:pt>
                <c:pt idx="1">
                  <c:v>EE</c:v>
                </c:pt>
                <c:pt idx="2">
                  <c:v>EF</c:v>
                </c:pt>
                <c:pt idx="3">
                  <c:v>EG</c:v>
                </c:pt>
                <c:pt idx="4">
                  <c:v>EI</c:v>
                </c:pt>
                <c:pt idx="5">
                  <c:v>EK</c:v>
                </c:pt>
                <c:pt idx="6">
                  <c:v>EN</c:v>
                </c:pt>
                <c:pt idx="7">
                  <c:v>EP</c:v>
                </c:pt>
                <c:pt idx="8">
                  <c:v>ES</c:v>
                </c:pt>
                <c:pt idx="9">
                  <c:v>EV</c:v>
                </c:pt>
                <c:pt idx="10">
                  <c:v>EY</c:v>
                </c:pt>
                <c:pt idx="11">
                  <c:v>LA</c:v>
                </c:pt>
                <c:pt idx="12">
                  <c:v>LB</c:v>
                </c:pt>
                <c:pt idx="13">
                  <c:v>LC</c:v>
                </c:pt>
                <c:pt idx="14">
                  <c:v>LD</c:v>
                </c:pt>
                <c:pt idx="15">
                  <c:v>LE</c:v>
                </c:pt>
                <c:pt idx="16">
                  <c:v>LF</c:v>
                </c:pt>
                <c:pt idx="17">
                  <c:v>LG</c:v>
                </c:pt>
                <c:pt idx="18">
                  <c:v>LH</c:v>
                </c:pt>
                <c:pt idx="19">
                  <c:v>LI</c:v>
                </c:pt>
                <c:pt idx="20">
                  <c:v>LK</c:v>
                </c:pt>
                <c:pt idx="21">
                  <c:v>LM</c:v>
                </c:pt>
                <c:pt idx="22">
                  <c:v>LO</c:v>
                </c:pt>
                <c:pt idx="23">
                  <c:v>LP</c:v>
                </c:pt>
                <c:pt idx="24">
                  <c:v>LR</c:v>
                </c:pt>
                <c:pt idx="25">
                  <c:v>LS</c:v>
                </c:pt>
                <c:pt idx="26">
                  <c:v>LT</c:v>
                </c:pt>
                <c:pt idx="27">
                  <c:v>LU</c:v>
                </c:pt>
                <c:pt idx="28">
                  <c:v>LW</c:v>
                </c:pt>
                <c:pt idx="29">
                  <c:v>LY</c:v>
                </c:pt>
                <c:pt idx="30">
                  <c:v>LZ</c:v>
                </c:pt>
                <c:pt idx="31">
                  <c:v>LJ</c:v>
                </c:pt>
                <c:pt idx="32">
                  <c:v>MUAC</c:v>
                </c:pt>
                <c:pt idx="33">
                  <c:v>UD</c:v>
                </c:pt>
                <c:pt idx="34">
                  <c:v>UG</c:v>
                </c:pt>
                <c:pt idx="35">
                  <c:v>UK</c:v>
                </c:pt>
              </c:strCache>
            </c:strRef>
          </c:cat>
          <c:val>
            <c:numRef>
              <c:f>'Difference Airstat reports'!$D$15:$D$50</c:f>
              <c:numCache>
                <c:formatCode>General</c:formatCode>
                <c:ptCount val="36"/>
                <c:pt idx="0">
                  <c:v>0.18643199999999999</c:v>
                </c:pt>
                <c:pt idx="1">
                  <c:v>0.18643199999999999</c:v>
                </c:pt>
                <c:pt idx="2">
                  <c:v>0.18643199999999999</c:v>
                </c:pt>
                <c:pt idx="3">
                  <c:v>0.18643199999999999</c:v>
                </c:pt>
                <c:pt idx="4">
                  <c:v>0.18643199999999999</c:v>
                </c:pt>
                <c:pt idx="5">
                  <c:v>0.18643199999999999</c:v>
                </c:pt>
                <c:pt idx="6">
                  <c:v>0.18643199999999999</c:v>
                </c:pt>
                <c:pt idx="7">
                  <c:v>0.18643199999999999</c:v>
                </c:pt>
                <c:pt idx="8">
                  <c:v>0.18643199999999999</c:v>
                </c:pt>
                <c:pt idx="9">
                  <c:v>0.18643199999999999</c:v>
                </c:pt>
                <c:pt idx="10">
                  <c:v>0.18643199999999999</c:v>
                </c:pt>
                <c:pt idx="11">
                  <c:v>0.18643199999999999</c:v>
                </c:pt>
                <c:pt idx="12">
                  <c:v>0.18643199999999999</c:v>
                </c:pt>
                <c:pt idx="13">
                  <c:v>0.18643199999999999</c:v>
                </c:pt>
                <c:pt idx="14">
                  <c:v>0.18643199999999999</c:v>
                </c:pt>
                <c:pt idx="15">
                  <c:v>0.18643199999999999</c:v>
                </c:pt>
                <c:pt idx="16">
                  <c:v>0.18643199999999999</c:v>
                </c:pt>
                <c:pt idx="17">
                  <c:v>0.18643199999999999</c:v>
                </c:pt>
                <c:pt idx="18">
                  <c:v>0.18643199999999999</c:v>
                </c:pt>
                <c:pt idx="19">
                  <c:v>0.18643199999999999</c:v>
                </c:pt>
                <c:pt idx="20">
                  <c:v>0.18643199999999999</c:v>
                </c:pt>
                <c:pt idx="21">
                  <c:v>0.18643199999999999</c:v>
                </c:pt>
                <c:pt idx="22">
                  <c:v>0.18643199999999999</c:v>
                </c:pt>
                <c:pt idx="23">
                  <c:v>0.18643199999999999</c:v>
                </c:pt>
                <c:pt idx="24">
                  <c:v>0.18643199999999999</c:v>
                </c:pt>
                <c:pt idx="25">
                  <c:v>0.18643199999999999</c:v>
                </c:pt>
                <c:pt idx="26">
                  <c:v>0.18643199999999999</c:v>
                </c:pt>
                <c:pt idx="27">
                  <c:v>0.18643199999999999</c:v>
                </c:pt>
                <c:pt idx="28">
                  <c:v>0.18643199999999999</c:v>
                </c:pt>
                <c:pt idx="29">
                  <c:v>0.18643199999999999</c:v>
                </c:pt>
                <c:pt idx="30">
                  <c:v>0.18643199999999999</c:v>
                </c:pt>
                <c:pt idx="31">
                  <c:v>0.18643199999999999</c:v>
                </c:pt>
                <c:pt idx="32">
                  <c:v>0.18643199999999999</c:v>
                </c:pt>
                <c:pt idx="33">
                  <c:v>0.18643199999999999</c:v>
                </c:pt>
                <c:pt idx="34">
                  <c:v>0.18643199999999999</c:v>
                </c:pt>
                <c:pt idx="35">
                  <c:v>0.18643199999999999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B-4793-B3D4-BCC4C369C122}"/>
            </c:ext>
          </c:extLst>
        </c:ser>
        <c:ser>
          <c:idx val="3"/>
          <c:order val="3"/>
          <c:tx>
            <c:strRef>
              <c:f>'Difference Airstat reports'!$E$14</c:f>
              <c:strCache>
                <c:ptCount val="1"/>
                <c:pt idx="0">
                  <c:v>GISA2018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'Difference Airstat reports'!$A$15:$A$50</c:f>
              <c:strCache>
                <c:ptCount val="36"/>
                <c:pt idx="0">
                  <c:v>ED</c:v>
                </c:pt>
                <c:pt idx="1">
                  <c:v>EE</c:v>
                </c:pt>
                <c:pt idx="2">
                  <c:v>EF</c:v>
                </c:pt>
                <c:pt idx="3">
                  <c:v>EG</c:v>
                </c:pt>
                <c:pt idx="4">
                  <c:v>EI</c:v>
                </c:pt>
                <c:pt idx="5">
                  <c:v>EK</c:v>
                </c:pt>
                <c:pt idx="6">
                  <c:v>EN</c:v>
                </c:pt>
                <c:pt idx="7">
                  <c:v>EP</c:v>
                </c:pt>
                <c:pt idx="8">
                  <c:v>ES</c:v>
                </c:pt>
                <c:pt idx="9">
                  <c:v>EV</c:v>
                </c:pt>
                <c:pt idx="10">
                  <c:v>EY</c:v>
                </c:pt>
                <c:pt idx="11">
                  <c:v>LA</c:v>
                </c:pt>
                <c:pt idx="12">
                  <c:v>LB</c:v>
                </c:pt>
                <c:pt idx="13">
                  <c:v>LC</c:v>
                </c:pt>
                <c:pt idx="14">
                  <c:v>LD</c:v>
                </c:pt>
                <c:pt idx="15">
                  <c:v>LE</c:v>
                </c:pt>
                <c:pt idx="16">
                  <c:v>LF</c:v>
                </c:pt>
                <c:pt idx="17">
                  <c:v>LG</c:v>
                </c:pt>
                <c:pt idx="18">
                  <c:v>LH</c:v>
                </c:pt>
                <c:pt idx="19">
                  <c:v>LI</c:v>
                </c:pt>
                <c:pt idx="20">
                  <c:v>LK</c:v>
                </c:pt>
                <c:pt idx="21">
                  <c:v>LM</c:v>
                </c:pt>
                <c:pt idx="22">
                  <c:v>LO</c:v>
                </c:pt>
                <c:pt idx="23">
                  <c:v>LP</c:v>
                </c:pt>
                <c:pt idx="24">
                  <c:v>LR</c:v>
                </c:pt>
                <c:pt idx="25">
                  <c:v>LS</c:v>
                </c:pt>
                <c:pt idx="26">
                  <c:v>LT</c:v>
                </c:pt>
                <c:pt idx="27">
                  <c:v>LU</c:v>
                </c:pt>
                <c:pt idx="28">
                  <c:v>LW</c:v>
                </c:pt>
                <c:pt idx="29">
                  <c:v>LY</c:v>
                </c:pt>
                <c:pt idx="30">
                  <c:v>LZ</c:v>
                </c:pt>
                <c:pt idx="31">
                  <c:v>LJ</c:v>
                </c:pt>
                <c:pt idx="32">
                  <c:v>MUAC</c:v>
                </c:pt>
                <c:pt idx="33">
                  <c:v>UD</c:v>
                </c:pt>
                <c:pt idx="34">
                  <c:v>UG</c:v>
                </c:pt>
                <c:pt idx="35">
                  <c:v>UK</c:v>
                </c:pt>
              </c:strCache>
            </c:strRef>
          </c:cat>
          <c:val>
            <c:numRef>
              <c:f>'Difference Airstat reports'!$E$15:$E$50</c:f>
              <c:numCache>
                <c:formatCode>General</c:formatCode>
                <c:ptCount val="36"/>
                <c:pt idx="0">
                  <c:v>0.27581899999999998</c:v>
                </c:pt>
                <c:pt idx="1">
                  <c:v>0.27581899999999998</c:v>
                </c:pt>
                <c:pt idx="2">
                  <c:v>0.27581899999999998</c:v>
                </c:pt>
                <c:pt idx="3">
                  <c:v>0.27581899999999998</c:v>
                </c:pt>
                <c:pt idx="4">
                  <c:v>0.27581899999999998</c:v>
                </c:pt>
                <c:pt idx="5">
                  <c:v>0.27581899999999998</c:v>
                </c:pt>
                <c:pt idx="6">
                  <c:v>0.27581899999999998</c:v>
                </c:pt>
                <c:pt idx="7">
                  <c:v>0.27581899999999998</c:v>
                </c:pt>
                <c:pt idx="8">
                  <c:v>0.27581899999999998</c:v>
                </c:pt>
                <c:pt idx="9">
                  <c:v>0.27581899999999998</c:v>
                </c:pt>
                <c:pt idx="10">
                  <c:v>0.27581899999999998</c:v>
                </c:pt>
                <c:pt idx="11">
                  <c:v>0.27581899999999998</c:v>
                </c:pt>
                <c:pt idx="12">
                  <c:v>0.27581899999999998</c:v>
                </c:pt>
                <c:pt idx="13">
                  <c:v>0.27581899999999998</c:v>
                </c:pt>
                <c:pt idx="14">
                  <c:v>0.27581899999999998</c:v>
                </c:pt>
                <c:pt idx="15">
                  <c:v>0.27581899999999998</c:v>
                </c:pt>
                <c:pt idx="16">
                  <c:v>0.27581899999999998</c:v>
                </c:pt>
                <c:pt idx="17">
                  <c:v>0.27581899999999998</c:v>
                </c:pt>
                <c:pt idx="18">
                  <c:v>0.27581899999999998</c:v>
                </c:pt>
                <c:pt idx="19">
                  <c:v>0.27581899999999998</c:v>
                </c:pt>
                <c:pt idx="20">
                  <c:v>0.27581899999999998</c:v>
                </c:pt>
                <c:pt idx="21">
                  <c:v>0.27581899999999998</c:v>
                </c:pt>
                <c:pt idx="22">
                  <c:v>0.27581899999999998</c:v>
                </c:pt>
                <c:pt idx="23">
                  <c:v>0.27581899999999998</c:v>
                </c:pt>
                <c:pt idx="24">
                  <c:v>0.27581899999999998</c:v>
                </c:pt>
                <c:pt idx="25">
                  <c:v>0.27581899999999998</c:v>
                </c:pt>
                <c:pt idx="26">
                  <c:v>0.27581899999999998</c:v>
                </c:pt>
                <c:pt idx="27">
                  <c:v>0.27581899999999998</c:v>
                </c:pt>
                <c:pt idx="28">
                  <c:v>0.27581899999999998</c:v>
                </c:pt>
                <c:pt idx="29">
                  <c:v>0.27581899999999998</c:v>
                </c:pt>
                <c:pt idx="30">
                  <c:v>0.27581899999999998</c:v>
                </c:pt>
                <c:pt idx="31">
                  <c:v>0.27581899999999998</c:v>
                </c:pt>
                <c:pt idx="32">
                  <c:v>0.27581899999999998</c:v>
                </c:pt>
                <c:pt idx="33">
                  <c:v>0.27581899999999998</c:v>
                </c:pt>
                <c:pt idx="34">
                  <c:v>0.27581899999999998</c:v>
                </c:pt>
                <c:pt idx="35">
                  <c:v>0.27581899999999998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6B-4793-B3D4-BCC4C369C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258192"/>
        <c:axId val="323259760"/>
      </c:lineChart>
      <c:catAx>
        <c:axId val="3232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323259760"/>
        <c:crosses val="autoZero"/>
        <c:auto val="1"/>
        <c:lblAlgn val="ctr"/>
        <c:lblOffset val="100"/>
        <c:noMultiLvlLbl val="0"/>
      </c:catAx>
      <c:valAx>
        <c:axId val="32325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323258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33723562332487"/>
          <c:y val="0.88419001063528768"/>
          <c:w val="0.76455304198086349"/>
          <c:h val="0.1158099893647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0384951881015"/>
          <c:y val="3.4013605442176874E-2"/>
          <c:w val="0.88558652390673387"/>
          <c:h val="0.69114662137821004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Attribute forecasting model's error</c:v>
                </c:pt>
              </c:strCache>
            </c:strRef>
          </c:tx>
          <c:spPr>
            <a:ln w="95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List1!$A$2:$A$37</c:f>
              <c:strCache>
                <c:ptCount val="36"/>
                <c:pt idx="0">
                  <c:v>ED</c:v>
                </c:pt>
                <c:pt idx="1">
                  <c:v>EE</c:v>
                </c:pt>
                <c:pt idx="2">
                  <c:v>EF</c:v>
                </c:pt>
                <c:pt idx="3">
                  <c:v>EG</c:v>
                </c:pt>
                <c:pt idx="4">
                  <c:v>EI</c:v>
                </c:pt>
                <c:pt idx="5">
                  <c:v>EK</c:v>
                </c:pt>
                <c:pt idx="6">
                  <c:v>EN</c:v>
                </c:pt>
                <c:pt idx="7">
                  <c:v>EP</c:v>
                </c:pt>
                <c:pt idx="8">
                  <c:v>ES</c:v>
                </c:pt>
                <c:pt idx="9">
                  <c:v>EV</c:v>
                </c:pt>
                <c:pt idx="10">
                  <c:v>EY</c:v>
                </c:pt>
                <c:pt idx="11">
                  <c:v>LA</c:v>
                </c:pt>
                <c:pt idx="12">
                  <c:v>LB</c:v>
                </c:pt>
                <c:pt idx="13">
                  <c:v>LC</c:v>
                </c:pt>
                <c:pt idx="14">
                  <c:v>LD</c:v>
                </c:pt>
                <c:pt idx="15">
                  <c:v>LE</c:v>
                </c:pt>
                <c:pt idx="16">
                  <c:v>LF</c:v>
                </c:pt>
                <c:pt idx="17">
                  <c:v>LG</c:v>
                </c:pt>
                <c:pt idx="18">
                  <c:v>LH</c:v>
                </c:pt>
                <c:pt idx="19">
                  <c:v>LI</c:v>
                </c:pt>
                <c:pt idx="20">
                  <c:v>LK</c:v>
                </c:pt>
                <c:pt idx="21">
                  <c:v>LM</c:v>
                </c:pt>
                <c:pt idx="22">
                  <c:v>LO</c:v>
                </c:pt>
                <c:pt idx="23">
                  <c:v>LP</c:v>
                </c:pt>
                <c:pt idx="24">
                  <c:v>LR</c:v>
                </c:pt>
                <c:pt idx="25">
                  <c:v>LS</c:v>
                </c:pt>
                <c:pt idx="26">
                  <c:v>LT</c:v>
                </c:pt>
                <c:pt idx="27">
                  <c:v>LU</c:v>
                </c:pt>
                <c:pt idx="28">
                  <c:v>LW</c:v>
                </c:pt>
                <c:pt idx="29">
                  <c:v>LY</c:v>
                </c:pt>
                <c:pt idx="30">
                  <c:v>LZ</c:v>
                </c:pt>
                <c:pt idx="31">
                  <c:v>LJ</c:v>
                </c:pt>
                <c:pt idx="32">
                  <c:v>MUAC</c:v>
                </c:pt>
                <c:pt idx="33">
                  <c:v>UD</c:v>
                </c:pt>
                <c:pt idx="34">
                  <c:v>UG</c:v>
                </c:pt>
                <c:pt idx="35">
                  <c:v>UK</c:v>
                </c:pt>
              </c:strCache>
            </c:strRef>
          </c:cat>
          <c:val>
            <c:numRef>
              <c:f>List1!$B$2:$B$37</c:f>
              <c:numCache>
                <c:formatCode>0.00%</c:formatCode>
                <c:ptCount val="36"/>
                <c:pt idx="0">
                  <c:v>0.49832317073170745</c:v>
                </c:pt>
                <c:pt idx="1">
                  <c:v>0.75550000000000006</c:v>
                </c:pt>
                <c:pt idx="2">
                  <c:v>0</c:v>
                </c:pt>
                <c:pt idx="3">
                  <c:v>2.9721742039814935E-2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0.37863333333333349</c:v>
                </c:pt>
                <c:pt idx="8">
                  <c:v>0.14760619406165654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0.46816868722275273</c:v>
                </c:pt>
                <c:pt idx="14">
                  <c:v>0.69672131147540994</c:v>
                </c:pt>
                <c:pt idx="15">
                  <c:v>0.53198924731182795</c:v>
                </c:pt>
                <c:pt idx="16">
                  <c:v>0.5200869963369964</c:v>
                </c:pt>
                <c:pt idx="17">
                  <c:v>0.38217036943491889</c:v>
                </c:pt>
                <c:pt idx="18">
                  <c:v>0.84931623931623923</c:v>
                </c:pt>
                <c:pt idx="19">
                  <c:v>0.796875</c:v>
                </c:pt>
                <c:pt idx="20">
                  <c:v>0.79324829931972785</c:v>
                </c:pt>
                <c:pt idx="21">
                  <c:v>0</c:v>
                </c:pt>
                <c:pt idx="22">
                  <c:v>0.37765350877192988</c:v>
                </c:pt>
                <c:pt idx="23">
                  <c:v>0.5965530055031586</c:v>
                </c:pt>
                <c:pt idx="24">
                  <c:v>0.79388888888888887</c:v>
                </c:pt>
                <c:pt idx="25">
                  <c:v>0.58601562499999993</c:v>
                </c:pt>
                <c:pt idx="26">
                  <c:v>1</c:v>
                </c:pt>
                <c:pt idx="27">
                  <c:v>0</c:v>
                </c:pt>
                <c:pt idx="28">
                  <c:v>0.32901960784313738</c:v>
                </c:pt>
                <c:pt idx="29">
                  <c:v>0.80549999999999999</c:v>
                </c:pt>
                <c:pt idx="30">
                  <c:v>0.92738095238095231</c:v>
                </c:pt>
                <c:pt idx="31">
                  <c:v>0.64833333333333321</c:v>
                </c:pt>
                <c:pt idx="32">
                  <c:v>0.12302742616033756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5E-4F78-8693-6ACD9213622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NOP's error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List1!$A$2:$A$37</c:f>
              <c:strCache>
                <c:ptCount val="36"/>
                <c:pt idx="0">
                  <c:v>ED</c:v>
                </c:pt>
                <c:pt idx="1">
                  <c:v>EE</c:v>
                </c:pt>
                <c:pt idx="2">
                  <c:v>EF</c:v>
                </c:pt>
                <c:pt idx="3">
                  <c:v>EG</c:v>
                </c:pt>
                <c:pt idx="4">
                  <c:v>EI</c:v>
                </c:pt>
                <c:pt idx="5">
                  <c:v>EK</c:v>
                </c:pt>
                <c:pt idx="6">
                  <c:v>EN</c:v>
                </c:pt>
                <c:pt idx="7">
                  <c:v>EP</c:v>
                </c:pt>
                <c:pt idx="8">
                  <c:v>ES</c:v>
                </c:pt>
                <c:pt idx="9">
                  <c:v>EV</c:v>
                </c:pt>
                <c:pt idx="10">
                  <c:v>EY</c:v>
                </c:pt>
                <c:pt idx="11">
                  <c:v>LA</c:v>
                </c:pt>
                <c:pt idx="12">
                  <c:v>LB</c:v>
                </c:pt>
                <c:pt idx="13">
                  <c:v>LC</c:v>
                </c:pt>
                <c:pt idx="14">
                  <c:v>LD</c:v>
                </c:pt>
                <c:pt idx="15">
                  <c:v>LE</c:v>
                </c:pt>
                <c:pt idx="16">
                  <c:v>LF</c:v>
                </c:pt>
                <c:pt idx="17">
                  <c:v>LG</c:v>
                </c:pt>
                <c:pt idx="18">
                  <c:v>LH</c:v>
                </c:pt>
                <c:pt idx="19">
                  <c:v>LI</c:v>
                </c:pt>
                <c:pt idx="20">
                  <c:v>LK</c:v>
                </c:pt>
                <c:pt idx="21">
                  <c:v>LM</c:v>
                </c:pt>
                <c:pt idx="22">
                  <c:v>LO</c:v>
                </c:pt>
                <c:pt idx="23">
                  <c:v>LP</c:v>
                </c:pt>
                <c:pt idx="24">
                  <c:v>LR</c:v>
                </c:pt>
                <c:pt idx="25">
                  <c:v>LS</c:v>
                </c:pt>
                <c:pt idx="26">
                  <c:v>LT</c:v>
                </c:pt>
                <c:pt idx="27">
                  <c:v>LU</c:v>
                </c:pt>
                <c:pt idx="28">
                  <c:v>LW</c:v>
                </c:pt>
                <c:pt idx="29">
                  <c:v>LY</c:v>
                </c:pt>
                <c:pt idx="30">
                  <c:v>LZ</c:v>
                </c:pt>
                <c:pt idx="31">
                  <c:v>LJ</c:v>
                </c:pt>
                <c:pt idx="32">
                  <c:v>MUAC</c:v>
                </c:pt>
                <c:pt idx="33">
                  <c:v>UD</c:v>
                </c:pt>
                <c:pt idx="34">
                  <c:v>UG</c:v>
                </c:pt>
                <c:pt idx="35">
                  <c:v>UK</c:v>
                </c:pt>
              </c:strCache>
            </c:strRef>
          </c:cat>
          <c:val>
            <c:numRef>
              <c:f>List1!$C$2:$C$37</c:f>
              <c:numCache>
                <c:formatCode>0.00%</c:formatCode>
                <c:ptCount val="36"/>
                <c:pt idx="0">
                  <c:v>0.90853658536585369</c:v>
                </c:pt>
                <c:pt idx="1">
                  <c:v>0.79999999999999993</c:v>
                </c:pt>
                <c:pt idx="2">
                  <c:v>1</c:v>
                </c:pt>
                <c:pt idx="3">
                  <c:v>0.72413793103448265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0.13793103448275856</c:v>
                </c:pt>
                <c:pt idx="8">
                  <c:v>0.28571428571428575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0.11818181818181828</c:v>
                </c:pt>
                <c:pt idx="14">
                  <c:v>0.65573770491803285</c:v>
                </c:pt>
                <c:pt idx="15">
                  <c:v>0.75806451612903225</c:v>
                </c:pt>
                <c:pt idx="16">
                  <c:v>0.95604395604395598</c:v>
                </c:pt>
                <c:pt idx="17">
                  <c:v>0.64150943396226412</c:v>
                </c:pt>
                <c:pt idx="18">
                  <c:v>0.92307692307692302</c:v>
                </c:pt>
                <c:pt idx="19">
                  <c:v>0.5</c:v>
                </c:pt>
                <c:pt idx="20">
                  <c:v>0.69387755102040816</c:v>
                </c:pt>
                <c:pt idx="21">
                  <c:v>1</c:v>
                </c:pt>
                <c:pt idx="22">
                  <c:v>0.75000000000000011</c:v>
                </c:pt>
                <c:pt idx="23">
                  <c:v>0.42424242424242425</c:v>
                </c:pt>
                <c:pt idx="24">
                  <c:v>0.91666666666666674</c:v>
                </c:pt>
                <c:pt idx="25">
                  <c:v>0.34375000000000006</c:v>
                </c:pt>
                <c:pt idx="26">
                  <c:v>0.66666666666666663</c:v>
                </c:pt>
                <c:pt idx="27">
                  <c:v>1</c:v>
                </c:pt>
                <c:pt idx="28">
                  <c:v>5.8823529411764754E-2</c:v>
                </c:pt>
                <c:pt idx="29">
                  <c:v>0.96666666666666667</c:v>
                </c:pt>
                <c:pt idx="30">
                  <c:v>0.8571428571428571</c:v>
                </c:pt>
                <c:pt idx="31">
                  <c:v>0.66666666666666663</c:v>
                </c:pt>
                <c:pt idx="32">
                  <c:v>0.60759493670886078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E-4F78-8693-6ACD92136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rgbClr val="92D050">
                  <a:alpha val="6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</c:upBars>
          <c:downBars>
            <c:spPr>
              <a:solidFill>
                <a:srgbClr val="FF0000">
                  <a:alpha val="6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</c:downBars>
        </c:upDownBars>
        <c:smooth val="0"/>
        <c:axId val="533845760"/>
        <c:axId val="533843464"/>
      </c:lineChart>
      <c:catAx>
        <c:axId val="5338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533843464"/>
        <c:crosses val="autoZero"/>
        <c:auto val="1"/>
        <c:lblAlgn val="ctr"/>
        <c:lblOffset val="100"/>
        <c:noMultiLvlLbl val="0"/>
      </c:catAx>
      <c:valAx>
        <c:axId val="53384346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r-HR"/>
                  <a:t>MAPEy2018 [%]</a:t>
                </a:r>
              </a:p>
            </c:rich>
          </c:tx>
          <c:layout>
            <c:manualLayout>
              <c:xMode val="edge"/>
              <c:yMode val="edge"/>
              <c:x val="2.7958461714024888E-4"/>
              <c:y val="2.93342128843890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sr-Latn-R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5338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1809762485407"/>
          <c:y val="0.8660843374529601"/>
          <c:w val="0.61846557374772593"/>
          <c:h val="0.11754087679456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523A-EED7-4328-9CB8-885432CB94A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6F23D-F62E-4AC4-8258-CAFB7127D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6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52B8E-E19D-4C90-8AC8-56EB007DBA20}" type="slidenum">
              <a:rPr lang="hr-HR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733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52B8E-E19D-4C90-8AC8-56EB007DBA20}" type="slidenum">
              <a:rPr lang="hr-HR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6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52B8E-E19D-4C90-8AC8-56EB007DBA20}" type="slidenum">
              <a:rPr lang="hr-HR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70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F23D-F62E-4AC4-8258-CAFB7127DB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8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52B8E-E19D-4C90-8AC8-56EB007DBA20}" type="slidenum">
              <a:rPr lang="hr-HR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70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0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5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1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FB3F-CDBD-4DA5-94F5-D46ABC4BB8F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8FBB-B01F-4094-B289-3B66250D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4.xml"/><Relationship Id="rId7" Type="http://schemas.microsoft.com/office/2007/relationships/hdphoto" Target="../media/hdphoto2.wdp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8" Type="http://schemas.openxmlformats.org/officeDocument/2006/relationships/image" Target="../media/image2.png"/><Relationship Id="rId3" Type="http://schemas.openxmlformats.org/officeDocument/2006/relationships/chart" Target="../charts/chart1.xml"/><Relationship Id="rId21" Type="http://schemas.microsoft.com/office/2007/relationships/hdphoto" Target="../media/hdphoto3.wdp"/><Relationship Id="rId7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9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5" Type="http://schemas.microsoft.com/office/2007/relationships/hdphoto" Target="../media/hdphoto3.wdp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40C4A90C-356B-4969-84FA-FA8B3DC45352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 descr="http://slschool.eu/summer/images/Logo_FPZ-i-naziv.png">
            <a:extLst>
              <a:ext uri="{FF2B5EF4-FFF2-40B4-BE49-F238E27FC236}">
                <a16:creationId xmlns:a16="http://schemas.microsoft.com/office/drawing/2014/main" id="{5F4FB43C-7D03-4F03-8621-DA43F8C5B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889C5AC9-8C7E-4688-9376-132F5BF3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8E7BBE5-228D-4D99-9661-7AB285BE6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12187"/>
          <a:stretch/>
        </p:blipFill>
        <p:spPr bwMode="auto">
          <a:xfrm>
            <a:off x="0" y="3909476"/>
            <a:ext cx="9144508" cy="20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830AD1D-2215-4D3C-B343-A4F52346468A}"/>
              </a:ext>
            </a:extLst>
          </p:cNvPr>
          <p:cNvSpPr txBox="1">
            <a:spLocks/>
          </p:cNvSpPr>
          <p:nvPr/>
        </p:nvSpPr>
        <p:spPr>
          <a:xfrm>
            <a:off x="7697985" y="6307799"/>
            <a:ext cx="1248578" cy="3614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April 19th 2024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3"/>
          <p:cNvSpPr txBox="1">
            <a:spLocks/>
          </p:cNvSpPr>
          <p:nvPr/>
        </p:nvSpPr>
        <p:spPr>
          <a:xfrm>
            <a:off x="1472382" y="2203934"/>
            <a:ext cx="6199235" cy="12414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Zvonimir Rezo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PhD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Institute of Transport and Communications, Zagreb, Croatia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3D032E-8208-370C-A19B-EAD97C0E9AC5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DB37764-3480-5D86-57B3-00C02F2B51B8}"/>
              </a:ext>
            </a:extLst>
          </p:cNvPr>
          <p:cNvSpPr/>
          <p:nvPr/>
        </p:nvSpPr>
        <p:spPr>
          <a:xfrm>
            <a:off x="-1929" y="0"/>
            <a:ext cx="9144508" cy="1909684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9865" y="188704"/>
            <a:ext cx="8280919" cy="15233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Revealing Air Traffic Control</a:t>
            </a:r>
            <a:br>
              <a:rPr lang="hr-H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capacity-demand imbalances by spatio-temporal forecasts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AD6D7-9055-589D-3299-0703ABAA93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C5D2893-00CD-4274-8F28-D326B34300D8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27612F8-A80A-4B86-9D81-5BDE2B10A589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5954C0D-2AD0-4857-8AA6-67E0FF71ECFD}"/>
              </a:ext>
            </a:extLst>
          </p:cNvPr>
          <p:cNvSpPr txBox="1">
            <a:spLocks/>
          </p:cNvSpPr>
          <p:nvPr/>
        </p:nvSpPr>
        <p:spPr>
          <a:xfrm>
            <a:off x="463461" y="396617"/>
            <a:ext cx="8064896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SOLUTION APPLICATION | RESULTS VALIDATION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fikon 9">
            <a:extLst>
              <a:ext uri="{FF2B5EF4-FFF2-40B4-BE49-F238E27FC236}">
                <a16:creationId xmlns:a16="http://schemas.microsoft.com/office/drawing/2014/main" id="{FCCC11DE-125A-C5A5-15A9-8CD89B504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191780"/>
              </p:ext>
            </p:extLst>
          </p:nvPr>
        </p:nvGraphicFramePr>
        <p:xfrm>
          <a:off x="3101" y="3564998"/>
          <a:ext cx="9140899" cy="210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17">
            <a:extLst>
              <a:ext uri="{FF2B5EF4-FFF2-40B4-BE49-F238E27FC236}">
                <a16:creationId xmlns:a16="http://schemas.microsoft.com/office/drawing/2014/main" id="{E50F67F9-A4DE-CEB7-B877-6BCD706DF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321530"/>
              </p:ext>
            </p:extLst>
          </p:nvPr>
        </p:nvGraphicFramePr>
        <p:xfrm>
          <a:off x="177837" y="1217970"/>
          <a:ext cx="8784976" cy="232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5" descr="http://slschool.eu/summer/images/Logo_FPZ-i-naziv.png">
            <a:extLst>
              <a:ext uri="{FF2B5EF4-FFF2-40B4-BE49-F238E27FC236}">
                <a16:creationId xmlns:a16="http://schemas.microsoft.com/office/drawing/2014/main" id="{16BE7850-6BBC-400C-FF22-D3354854A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592EFB84-47F7-2481-DF81-E557DF60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482F6-1AAD-B458-3C7D-732DAC526782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D2D28-A19F-4175-2D4A-69456435EA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C5D2893-00CD-4274-8F28-D326B34300D8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27612F8-A80A-4B86-9D81-5BDE2B10A589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5954C0D-2AD0-4857-8AA6-67E0FF71ECFD}"/>
              </a:ext>
            </a:extLst>
          </p:cNvPr>
          <p:cNvSpPr txBox="1">
            <a:spLocks/>
          </p:cNvSpPr>
          <p:nvPr/>
        </p:nvSpPr>
        <p:spPr>
          <a:xfrm>
            <a:off x="463461" y="396617"/>
            <a:ext cx="8064896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SOLUTION APPLICATION | CONSOLIDATED OVERVIEW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7C522BF6-E503-4ADF-A014-74C91D965797}"/>
              </a:ext>
            </a:extLst>
          </p:cNvPr>
          <p:cNvSpPr txBox="1"/>
          <p:nvPr/>
        </p:nvSpPr>
        <p:spPr>
          <a:xfrm>
            <a:off x="5387560" y="2072151"/>
            <a:ext cx="3502835" cy="14604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hr-H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 </a:t>
            </a:r>
            <a:r>
              <a:rPr lang="hr-HR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Moran’s</a:t>
            </a:r>
            <a:r>
              <a:rPr lang="hr-H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I:	0,230891</a:t>
            </a:r>
            <a:endParaRPr lang="hr-HR" sz="1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hr-HR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Variance</a:t>
            </a:r>
            <a:r>
              <a:rPr lang="hr-H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		0,191860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hr-H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z-</a:t>
            </a:r>
            <a:r>
              <a:rPr lang="hr-HR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score</a:t>
            </a:r>
            <a:r>
              <a:rPr lang="hr-H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		2,76826 </a:t>
            </a:r>
            <a:r>
              <a:rPr lang="hr-HR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1,96 </a:t>
            </a:r>
            <a:endParaRPr lang="hr-HR" sz="1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hr-HR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</a:t>
            </a:r>
            <a:r>
              <a:rPr lang="hr-HR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value</a:t>
            </a:r>
            <a:r>
              <a:rPr lang="hr-HR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		0,00280 &lt; 0,05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F87261D-776C-4A3A-9E06-09B4A5FB6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5" y="1482467"/>
            <a:ext cx="4574581" cy="3953884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B0B846A0-F063-47F9-94D3-1759B62AF18C}"/>
              </a:ext>
            </a:extLst>
          </p:cNvPr>
          <p:cNvSpPr txBox="1"/>
          <p:nvPr/>
        </p:nvSpPr>
        <p:spPr>
          <a:xfrm>
            <a:off x="5387560" y="4388568"/>
            <a:ext cx="3502835" cy="7371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hr-H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R&amp;D / NOP:	</a:t>
            </a:r>
            <a:r>
              <a:rPr lang="hr-HR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avg</a:t>
            </a:r>
            <a:r>
              <a:rPr lang="hr-H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hr-HR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64.85%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hr-HR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R&amp;D / 2018:	</a:t>
            </a:r>
            <a:r>
              <a:rPr lang="hr-HR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avg</a:t>
            </a:r>
            <a:r>
              <a:rPr lang="hr-HR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84.72%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70D0794-DD92-4B26-AF47-0BC73DBED0D5}"/>
              </a:ext>
            </a:extLst>
          </p:cNvPr>
          <p:cNvSpPr txBox="1"/>
          <p:nvPr/>
        </p:nvSpPr>
        <p:spPr>
          <a:xfrm>
            <a:off x="5405866" y="1509334"/>
            <a:ext cx="3502835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ENR ATFM </a:t>
            </a:r>
            <a:r>
              <a:rPr lang="hr-HR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</a:t>
            </a:r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[min/</a:t>
            </a:r>
            <a:r>
              <a:rPr lang="hr-HR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flight</a:t>
            </a:r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245F21B-CC57-484F-9581-963926850240}"/>
              </a:ext>
            </a:extLst>
          </p:cNvPr>
          <p:cNvSpPr txBox="1"/>
          <p:nvPr/>
        </p:nvSpPr>
        <p:spPr>
          <a:xfrm>
            <a:off x="5387560" y="3804026"/>
            <a:ext cx="3706484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hr-HR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Approximation</a:t>
            </a:r>
            <a:r>
              <a:rPr lang="hr-HR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accuracy</a:t>
            </a:r>
            <a:endParaRPr lang="hr-HR" sz="14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A971793E-9855-4013-B6C0-4B76165CE8D9}"/>
              </a:ext>
            </a:extLst>
          </p:cNvPr>
          <p:cNvCxnSpPr>
            <a:cxnSpLocks/>
          </p:cNvCxnSpPr>
          <p:nvPr/>
        </p:nvCxnSpPr>
        <p:spPr>
          <a:xfrm>
            <a:off x="5333859" y="1931298"/>
            <a:ext cx="338437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66A4715E-21D8-43F3-89AF-9E3F52B2AADD}"/>
              </a:ext>
            </a:extLst>
          </p:cNvPr>
          <p:cNvCxnSpPr>
            <a:cxnSpLocks/>
          </p:cNvCxnSpPr>
          <p:nvPr/>
        </p:nvCxnSpPr>
        <p:spPr>
          <a:xfrm>
            <a:off x="5315553" y="4197725"/>
            <a:ext cx="338437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5" descr="http://slschool.eu/summer/images/Logo_FPZ-i-naziv.png">
            <a:extLst>
              <a:ext uri="{FF2B5EF4-FFF2-40B4-BE49-F238E27FC236}">
                <a16:creationId xmlns:a16="http://schemas.microsoft.com/office/drawing/2014/main" id="{A19DD2A4-3FEA-97F2-AD7E-BF1081F50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35C9595C-6F2A-B482-5C41-5715115D2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61F707C-6B30-5FE0-DAE9-AC8ED0B4E84E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A7D85-72C6-CC4E-9DE7-BF04C0B646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1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EA05B1C8-CF4E-4140-B7F5-5816485F4F8B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BDE6C9F-0CDB-4561-8DD2-C3FE0D3E8A14}"/>
              </a:ext>
            </a:extLst>
          </p:cNvPr>
          <p:cNvSpPr txBox="1">
            <a:spLocks/>
          </p:cNvSpPr>
          <p:nvPr/>
        </p:nvSpPr>
        <p:spPr>
          <a:xfrm>
            <a:off x="463460" y="396617"/>
            <a:ext cx="8357011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SOLUTION APPLICABILTIY &amp; RELEVANCE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05E61052-59F5-4C11-9634-C3E18B4EAD7B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3AA0DF-4E3D-4EB4-8789-1C6B19C4AF7D}"/>
              </a:ext>
            </a:extLst>
          </p:cNvPr>
          <p:cNvSpPr txBox="1">
            <a:spLocks/>
          </p:cNvSpPr>
          <p:nvPr/>
        </p:nvSpPr>
        <p:spPr>
          <a:xfrm>
            <a:off x="447418" y="1237254"/>
            <a:ext cx="8481064" cy="2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hr-H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Performance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management |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From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data,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over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information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to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proactive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change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management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1F70BF3A-CBFE-403C-B0C7-E5C7E66E015A}"/>
              </a:ext>
            </a:extLst>
          </p:cNvPr>
          <p:cNvCxnSpPr>
            <a:cxnSpLocks/>
          </p:cNvCxnSpPr>
          <p:nvPr/>
        </p:nvCxnSpPr>
        <p:spPr>
          <a:xfrm>
            <a:off x="323900" y="1632082"/>
            <a:ext cx="54002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482CAFD9-9911-4B05-BCF4-C56226E1142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1480"/>
          <a:stretch/>
        </p:blipFill>
        <p:spPr bwMode="auto">
          <a:xfrm>
            <a:off x="755576" y="2022200"/>
            <a:ext cx="7300179" cy="3244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kstni okvir 2075">
            <a:extLst>
              <a:ext uri="{FF2B5EF4-FFF2-40B4-BE49-F238E27FC236}">
                <a16:creationId xmlns:a16="http://schemas.microsoft.com/office/drawing/2014/main" id="{95EECC54-06E5-458C-A0C5-3E77790F9EF6}"/>
              </a:ext>
            </a:extLst>
          </p:cNvPr>
          <p:cNvSpPr txBox="1"/>
          <p:nvPr/>
        </p:nvSpPr>
        <p:spPr>
          <a:xfrm>
            <a:off x="949282" y="3531019"/>
            <a:ext cx="1008111" cy="22631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1.10 [min/</a:t>
            </a:r>
            <a:r>
              <a:rPr lang="en-GB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flight</a:t>
            </a:r>
            <a:r>
              <a:rPr lang="hr-HR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7" name="Tekstni okvir 2075">
            <a:extLst>
              <a:ext uri="{FF2B5EF4-FFF2-40B4-BE49-F238E27FC236}">
                <a16:creationId xmlns:a16="http://schemas.microsoft.com/office/drawing/2014/main" id="{45D7182A-0AE3-4648-9138-2E24B6508A6B}"/>
              </a:ext>
            </a:extLst>
          </p:cNvPr>
          <p:cNvSpPr txBox="1"/>
          <p:nvPr/>
        </p:nvSpPr>
        <p:spPr>
          <a:xfrm>
            <a:off x="5327257" y="2433263"/>
            <a:ext cx="1152128" cy="22631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9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.50 [min/</a:t>
            </a:r>
            <a:r>
              <a:rPr lang="en-GB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flight</a:t>
            </a:r>
            <a:r>
              <a:rPr lang="hr-HR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3" name="Tekstni okvir 2075">
            <a:extLst>
              <a:ext uri="{FF2B5EF4-FFF2-40B4-BE49-F238E27FC236}">
                <a16:creationId xmlns:a16="http://schemas.microsoft.com/office/drawing/2014/main" id="{0F752B5D-96F1-4295-9417-3DC5946EF1C7}"/>
              </a:ext>
            </a:extLst>
          </p:cNvPr>
          <p:cNvSpPr txBox="1"/>
          <p:nvPr/>
        </p:nvSpPr>
        <p:spPr>
          <a:xfrm>
            <a:off x="6562920" y="2162867"/>
            <a:ext cx="1152128" cy="22631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9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.34 [min/</a:t>
            </a:r>
            <a:r>
              <a:rPr lang="en-GB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flight</a:t>
            </a:r>
            <a:r>
              <a:rPr lang="hr-HR" sz="9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E190B5BC-2DFD-4CB4-A0B8-D6E6BE3471BB}"/>
              </a:ext>
            </a:extLst>
          </p:cNvPr>
          <p:cNvSpPr/>
          <p:nvPr/>
        </p:nvSpPr>
        <p:spPr>
          <a:xfrm>
            <a:off x="5701810" y="2864755"/>
            <a:ext cx="288032" cy="174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E497D3F6-3940-46E3-98A8-0153F88982F2}"/>
              </a:ext>
            </a:extLst>
          </p:cNvPr>
          <p:cNvSpPr txBox="1"/>
          <p:nvPr/>
        </p:nvSpPr>
        <p:spPr>
          <a:xfrm>
            <a:off x="5622545" y="2787422"/>
            <a:ext cx="446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+mj-lt"/>
                <a:cs typeface="Arial" panose="020B0604020202020204" pitchFamily="34" charset="0"/>
              </a:rPr>
              <a:t>RP2</a:t>
            </a:r>
          </a:p>
        </p:txBody>
      </p:sp>
      <p:pic>
        <p:nvPicPr>
          <p:cNvPr id="2" name="Picture 5" descr="http://slschool.eu/summer/images/Logo_FPZ-i-naziv.png">
            <a:extLst>
              <a:ext uri="{FF2B5EF4-FFF2-40B4-BE49-F238E27FC236}">
                <a16:creationId xmlns:a16="http://schemas.microsoft.com/office/drawing/2014/main" id="{2F4403F5-1233-8E8A-1D55-6A62F1CBE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9F0A32FD-B376-33EA-6806-613E751F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0B16-8837-76A3-39B2-05990D090ED4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72975-6344-C852-34B1-75336AB5D5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6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C5D2893-00CD-4274-8F28-D326B34300D8}"/>
              </a:ext>
            </a:extLst>
          </p:cNvPr>
          <p:cNvSpPr/>
          <p:nvPr/>
        </p:nvSpPr>
        <p:spPr>
          <a:xfrm>
            <a:off x="-7684" y="5788020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1">
            <a:extLst>
              <a:ext uri="{FF2B5EF4-FFF2-40B4-BE49-F238E27FC236}">
                <a16:creationId xmlns:a16="http://schemas.microsoft.com/office/drawing/2014/main" id="{7A76B49B-30B5-4B7C-A19B-20CD355F054F}"/>
              </a:ext>
            </a:extLst>
          </p:cNvPr>
          <p:cNvSpPr/>
          <p:nvPr/>
        </p:nvSpPr>
        <p:spPr>
          <a:xfrm>
            <a:off x="-508" y="1"/>
            <a:ext cx="9144508" cy="1340767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85DD3AB-34F4-4FB1-9C2E-4CB6B36DF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12187"/>
          <a:stretch/>
        </p:blipFill>
        <p:spPr bwMode="auto">
          <a:xfrm>
            <a:off x="-7684" y="3899764"/>
            <a:ext cx="9144508" cy="20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172544-3ABB-4227-A24A-25ADB1F284DB}"/>
              </a:ext>
            </a:extLst>
          </p:cNvPr>
          <p:cNvSpPr txBox="1">
            <a:spLocks/>
          </p:cNvSpPr>
          <p:nvPr/>
        </p:nvSpPr>
        <p:spPr>
          <a:xfrm>
            <a:off x="1113423" y="3059367"/>
            <a:ext cx="3386569" cy="3078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ko-KR" sz="1200" i="1" dirty="0">
                <a:latin typeface="Arial" panose="020B0604020202020204" pitchFamily="34" charset="0"/>
                <a:ea typeface="Verdana" pitchFamily="34" charset="0"/>
              </a:rPr>
              <a:t>Email </a:t>
            </a:r>
            <a:r>
              <a:rPr lang="hr-HR" altLang="ko-KR" sz="1200" i="1" dirty="0" err="1">
                <a:latin typeface="Arial" panose="020B0604020202020204" pitchFamily="34" charset="0"/>
                <a:ea typeface="Verdana" pitchFamily="34" charset="0"/>
              </a:rPr>
              <a:t>address</a:t>
            </a:r>
            <a:r>
              <a:rPr lang="hr-HR" altLang="ko-KR" sz="1200" i="1" dirty="0">
                <a:latin typeface="Arial" panose="020B0604020202020204" pitchFamily="34" charset="0"/>
                <a:ea typeface="Verdana" pitchFamily="34" charset="0"/>
              </a:rPr>
              <a:t>: </a:t>
            </a:r>
            <a:r>
              <a:rPr lang="en-US" altLang="ko-KR" sz="1200" i="1" dirty="0">
                <a:latin typeface="Arial" panose="020B0604020202020204" pitchFamily="34" charset="0"/>
                <a:ea typeface="Verdana" pitchFamily="34" charset="0"/>
              </a:rPr>
              <a:t>zvonimir.rezo@gmail.com</a:t>
            </a:r>
            <a:r>
              <a:rPr lang="hr-HR" altLang="ko-KR" sz="1200" i="1" dirty="0">
                <a:latin typeface="Arial" panose="020B0604020202020204" pitchFamily="34" charset="0"/>
                <a:ea typeface="Verdana" pitchFamily="34" charset="0"/>
              </a:rPr>
              <a:t>   </a:t>
            </a:r>
            <a:endParaRPr lang="en-US" altLang="ko-KR" sz="1200" i="1" dirty="0">
              <a:latin typeface="Arial" panose="020B0604020202020204" pitchFamily="34" charset="0"/>
              <a:ea typeface="Verdana" pitchFamily="34" charset="0"/>
            </a:endParaRP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688188A3-3C42-4C16-BDB3-997775655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1" y="3100348"/>
            <a:ext cx="355724" cy="355724"/>
          </a:xfrm>
          <a:prstGeom prst="rect">
            <a:avLst/>
          </a:prstGeom>
        </p:spPr>
      </p:pic>
      <p:sp>
        <p:nvSpPr>
          <p:cNvPr id="19" name="Rectangle 107">
            <a:extLst>
              <a:ext uri="{FF2B5EF4-FFF2-40B4-BE49-F238E27FC236}">
                <a16:creationId xmlns:a16="http://schemas.microsoft.com/office/drawing/2014/main" id="{03D759F5-0CA4-45A6-8964-7EF84F76E6E1}"/>
              </a:ext>
            </a:extLst>
          </p:cNvPr>
          <p:cNvSpPr>
            <a:spLocks noChangeArrowheads="1"/>
          </p:cNvSpPr>
          <p:nvPr/>
        </p:nvSpPr>
        <p:spPr bwMode="auto">
          <a:xfrm rot="21323827">
            <a:off x="6289318" y="1960032"/>
            <a:ext cx="1863548" cy="1598487"/>
          </a:xfrm>
          <a:prstGeom prst="rect">
            <a:avLst/>
          </a:prstGeom>
          <a:solidFill>
            <a:srgbClr val="FBF88C"/>
          </a:solidFill>
          <a:ln w="9525">
            <a:solidFill>
              <a:sysClr val="windowText" lastClr="000000">
                <a:lumMod val="20000"/>
                <a:lumOff val="80000"/>
              </a:sysClr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BE3EA8EA-44B6-4F8B-A8E1-B58D8F1918BF}"/>
              </a:ext>
            </a:extLst>
          </p:cNvPr>
          <p:cNvGrpSpPr/>
          <p:nvPr/>
        </p:nvGrpSpPr>
        <p:grpSpPr>
          <a:xfrm>
            <a:off x="7083852" y="1635250"/>
            <a:ext cx="260350" cy="505170"/>
            <a:chOff x="1442071" y="1643872"/>
            <a:chExt cx="260350" cy="505170"/>
          </a:xfrm>
        </p:grpSpPr>
        <p:sp>
          <p:nvSpPr>
            <p:cNvPr id="26" name="Freeform: Shape 83">
              <a:extLst>
                <a:ext uri="{FF2B5EF4-FFF2-40B4-BE49-F238E27FC236}">
                  <a16:creationId xmlns:a16="http://schemas.microsoft.com/office/drawing/2014/main" id="{385BDC47-A671-4BDF-AB77-3C715675F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609" y="1921685"/>
              <a:ext cx="55163" cy="227357"/>
            </a:xfrm>
            <a:custGeom>
              <a:avLst/>
              <a:gdLst>
                <a:gd name="connsiteX0" fmla="*/ 20179 w 55163"/>
                <a:gd name="connsiteY0" fmla="*/ 0 h 227357"/>
                <a:gd name="connsiteX1" fmla="*/ 55163 w 55163"/>
                <a:gd name="connsiteY1" fmla="*/ 3085 h 227357"/>
                <a:gd name="connsiteX2" fmla="*/ 35756 w 55163"/>
                <a:gd name="connsiteY2" fmla="*/ 227357 h 227357"/>
                <a:gd name="connsiteX3" fmla="*/ 0 w 55163"/>
                <a:gd name="connsiteY3" fmla="*/ 227357 h 22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63" h="227357">
                  <a:moveTo>
                    <a:pt x="20179" y="0"/>
                  </a:moveTo>
                  <a:lnTo>
                    <a:pt x="55163" y="3085"/>
                  </a:lnTo>
                  <a:lnTo>
                    <a:pt x="35756" y="227357"/>
                  </a:lnTo>
                  <a:lnTo>
                    <a:pt x="0" y="2273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84">
              <a:extLst>
                <a:ext uri="{FF2B5EF4-FFF2-40B4-BE49-F238E27FC236}">
                  <a16:creationId xmlns:a16="http://schemas.microsoft.com/office/drawing/2014/main" id="{5201B2C9-3E58-4078-9E2E-8F13F7CE4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072" y="1923273"/>
              <a:ext cx="26650" cy="225769"/>
            </a:xfrm>
            <a:custGeom>
              <a:avLst/>
              <a:gdLst>
                <a:gd name="connsiteX0" fmla="*/ 19521 w 26650"/>
                <a:gd name="connsiteY0" fmla="*/ 0 h 225769"/>
                <a:gd name="connsiteX1" fmla="*/ 26650 w 26650"/>
                <a:gd name="connsiteY1" fmla="*/ 511 h 225769"/>
                <a:gd name="connsiteX2" fmla="*/ 7173 w 26650"/>
                <a:gd name="connsiteY2" fmla="*/ 225769 h 225769"/>
                <a:gd name="connsiteX3" fmla="*/ 0 w 26650"/>
                <a:gd name="connsiteY3" fmla="*/ 225769 h 2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0" h="225769">
                  <a:moveTo>
                    <a:pt x="19521" y="0"/>
                  </a:moveTo>
                  <a:lnTo>
                    <a:pt x="26650" y="511"/>
                  </a:lnTo>
                  <a:lnTo>
                    <a:pt x="7173" y="225769"/>
                  </a:lnTo>
                  <a:lnTo>
                    <a:pt x="0" y="225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94">
              <a:extLst>
                <a:ext uri="{FF2B5EF4-FFF2-40B4-BE49-F238E27FC236}">
                  <a16:creationId xmlns:a16="http://schemas.microsoft.com/office/drawing/2014/main" id="{CB0174CF-A636-4B57-A0D4-6C9DA59DB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071" y="1805797"/>
              <a:ext cx="260350" cy="217488"/>
            </a:xfrm>
            <a:custGeom>
              <a:avLst/>
              <a:gdLst>
                <a:gd name="T0" fmla="*/ 272 w 509"/>
                <a:gd name="T1" fmla="*/ 12 h 424"/>
                <a:gd name="T2" fmla="*/ 500 w 509"/>
                <a:gd name="T3" fmla="*/ 234 h 424"/>
                <a:gd name="T4" fmla="*/ 237 w 509"/>
                <a:gd name="T5" fmla="*/ 412 h 424"/>
                <a:gd name="T6" fmla="*/ 10 w 509"/>
                <a:gd name="T7" fmla="*/ 191 h 424"/>
                <a:gd name="T8" fmla="*/ 272 w 509"/>
                <a:gd name="T9" fmla="*/ 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424">
                  <a:moveTo>
                    <a:pt x="272" y="12"/>
                  </a:moveTo>
                  <a:cubicBezTo>
                    <a:pt x="407" y="24"/>
                    <a:pt x="509" y="123"/>
                    <a:pt x="500" y="234"/>
                  </a:cubicBezTo>
                  <a:cubicBezTo>
                    <a:pt x="490" y="344"/>
                    <a:pt x="372" y="424"/>
                    <a:pt x="237" y="412"/>
                  </a:cubicBezTo>
                  <a:cubicBezTo>
                    <a:pt x="102" y="400"/>
                    <a:pt x="0" y="301"/>
                    <a:pt x="10" y="191"/>
                  </a:cubicBezTo>
                  <a:cubicBezTo>
                    <a:pt x="20" y="80"/>
                    <a:pt x="137" y="0"/>
                    <a:pt x="272" y="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95">
              <a:extLst>
                <a:ext uri="{FF2B5EF4-FFF2-40B4-BE49-F238E27FC236}">
                  <a16:creationId xmlns:a16="http://schemas.microsoft.com/office/drawing/2014/main" id="{85B63196-5258-484D-945B-B6C021E51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596" y="1808972"/>
              <a:ext cx="242888" cy="200025"/>
            </a:xfrm>
            <a:custGeom>
              <a:avLst/>
              <a:gdLst>
                <a:gd name="T0" fmla="*/ 252 w 471"/>
                <a:gd name="T1" fmla="*/ 11 h 392"/>
                <a:gd name="T2" fmla="*/ 462 w 471"/>
                <a:gd name="T3" fmla="*/ 216 h 392"/>
                <a:gd name="T4" fmla="*/ 219 w 471"/>
                <a:gd name="T5" fmla="*/ 381 h 392"/>
                <a:gd name="T6" fmla="*/ 9 w 471"/>
                <a:gd name="T7" fmla="*/ 176 h 392"/>
                <a:gd name="T8" fmla="*/ 252 w 471"/>
                <a:gd name="T9" fmla="*/ 1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92">
                  <a:moveTo>
                    <a:pt x="252" y="11"/>
                  </a:moveTo>
                  <a:cubicBezTo>
                    <a:pt x="377" y="22"/>
                    <a:pt x="471" y="114"/>
                    <a:pt x="462" y="216"/>
                  </a:cubicBezTo>
                  <a:cubicBezTo>
                    <a:pt x="453" y="318"/>
                    <a:pt x="345" y="392"/>
                    <a:pt x="219" y="381"/>
                  </a:cubicBezTo>
                  <a:cubicBezTo>
                    <a:pt x="94" y="370"/>
                    <a:pt x="0" y="279"/>
                    <a:pt x="9" y="176"/>
                  </a:cubicBezTo>
                  <a:cubicBezTo>
                    <a:pt x="18" y="74"/>
                    <a:pt x="127" y="0"/>
                    <a:pt x="252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96">
              <a:extLst>
                <a:ext uri="{FF2B5EF4-FFF2-40B4-BE49-F238E27FC236}">
                  <a16:creationId xmlns:a16="http://schemas.microsoft.com/office/drawing/2014/main" id="{249E7D20-7129-4084-AC93-C3F3F046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921" y="1780397"/>
              <a:ext cx="133350" cy="163513"/>
            </a:xfrm>
            <a:custGeom>
              <a:avLst/>
              <a:gdLst>
                <a:gd name="T0" fmla="*/ 23 w 260"/>
                <a:gd name="T1" fmla="*/ 0 h 318"/>
                <a:gd name="T2" fmla="*/ 260 w 260"/>
                <a:gd name="T3" fmla="*/ 21 h 318"/>
                <a:gd name="T4" fmla="*/ 243 w 260"/>
                <a:gd name="T5" fmla="*/ 225 h 318"/>
                <a:gd name="T6" fmla="*/ 115 w 260"/>
                <a:gd name="T7" fmla="*/ 312 h 318"/>
                <a:gd name="T8" fmla="*/ 5 w 260"/>
                <a:gd name="T9" fmla="*/ 204 h 318"/>
                <a:gd name="T10" fmla="*/ 23 w 26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18">
                  <a:moveTo>
                    <a:pt x="23" y="0"/>
                  </a:moveTo>
                  <a:lnTo>
                    <a:pt x="260" y="21"/>
                  </a:lnTo>
                  <a:lnTo>
                    <a:pt x="243" y="225"/>
                  </a:lnTo>
                  <a:cubicBezTo>
                    <a:pt x="238" y="279"/>
                    <a:pt x="181" y="318"/>
                    <a:pt x="115" y="312"/>
                  </a:cubicBezTo>
                  <a:cubicBezTo>
                    <a:pt x="50" y="306"/>
                    <a:pt x="0" y="258"/>
                    <a:pt x="5" y="20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97">
              <a:extLst>
                <a:ext uri="{FF2B5EF4-FFF2-40B4-BE49-F238E27FC236}">
                  <a16:creationId xmlns:a16="http://schemas.microsoft.com/office/drawing/2014/main" id="{DF5B5B50-4FA4-4114-B3C3-66C80560F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859" y="1791509"/>
              <a:ext cx="115888" cy="142875"/>
            </a:xfrm>
            <a:custGeom>
              <a:avLst/>
              <a:gdLst>
                <a:gd name="T0" fmla="*/ 20 w 228"/>
                <a:gd name="T1" fmla="*/ 0 h 278"/>
                <a:gd name="T2" fmla="*/ 228 w 228"/>
                <a:gd name="T3" fmla="*/ 18 h 278"/>
                <a:gd name="T4" fmla="*/ 212 w 228"/>
                <a:gd name="T5" fmla="*/ 197 h 278"/>
                <a:gd name="T6" fmla="*/ 101 w 228"/>
                <a:gd name="T7" fmla="*/ 273 h 278"/>
                <a:gd name="T8" fmla="*/ 4 w 228"/>
                <a:gd name="T9" fmla="*/ 179 h 278"/>
                <a:gd name="T10" fmla="*/ 20 w 228"/>
                <a:gd name="T1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8">
                  <a:moveTo>
                    <a:pt x="20" y="0"/>
                  </a:moveTo>
                  <a:lnTo>
                    <a:pt x="228" y="18"/>
                  </a:lnTo>
                  <a:lnTo>
                    <a:pt x="212" y="197"/>
                  </a:lnTo>
                  <a:cubicBezTo>
                    <a:pt x="208" y="244"/>
                    <a:pt x="158" y="278"/>
                    <a:pt x="101" y="273"/>
                  </a:cubicBezTo>
                  <a:cubicBezTo>
                    <a:pt x="43" y="268"/>
                    <a:pt x="0" y="226"/>
                    <a:pt x="4" y="17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8">
              <a:extLst>
                <a:ext uri="{FF2B5EF4-FFF2-40B4-BE49-F238E27FC236}">
                  <a16:creationId xmlns:a16="http://schemas.microsoft.com/office/drawing/2014/main" id="{DD4F855E-6A0E-4B74-ABFB-A4FD4F0A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859" y="1791509"/>
              <a:ext cx="47625" cy="136525"/>
            </a:xfrm>
            <a:custGeom>
              <a:avLst/>
              <a:gdLst>
                <a:gd name="T0" fmla="*/ 19 w 94"/>
                <a:gd name="T1" fmla="*/ 0 h 267"/>
                <a:gd name="T2" fmla="*/ 94 w 94"/>
                <a:gd name="T3" fmla="*/ 7 h 267"/>
                <a:gd name="T4" fmla="*/ 71 w 94"/>
                <a:gd name="T5" fmla="*/ 267 h 267"/>
                <a:gd name="T6" fmla="*/ 3 w 94"/>
                <a:gd name="T7" fmla="*/ 179 h 267"/>
                <a:gd name="T8" fmla="*/ 19 w 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19" y="0"/>
                  </a:moveTo>
                  <a:lnTo>
                    <a:pt x="94" y="7"/>
                  </a:lnTo>
                  <a:lnTo>
                    <a:pt x="71" y="267"/>
                  </a:lnTo>
                  <a:cubicBezTo>
                    <a:pt x="29" y="253"/>
                    <a:pt x="0" y="218"/>
                    <a:pt x="3" y="17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99">
              <a:extLst>
                <a:ext uri="{FF2B5EF4-FFF2-40B4-BE49-F238E27FC236}">
                  <a16:creationId xmlns:a16="http://schemas.microsoft.com/office/drawing/2014/main" id="{EB1E1DEB-E038-4F88-A5DD-25671FBA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534" y="1839134"/>
              <a:ext cx="115888" cy="153988"/>
            </a:xfrm>
            <a:custGeom>
              <a:avLst/>
              <a:gdLst>
                <a:gd name="T0" fmla="*/ 168 w 228"/>
                <a:gd name="T1" fmla="*/ 298 h 301"/>
                <a:gd name="T2" fmla="*/ 6 w 228"/>
                <a:gd name="T3" fmla="*/ 124 h 301"/>
                <a:gd name="T4" fmla="*/ 89 w 228"/>
                <a:gd name="T5" fmla="*/ 0 h 301"/>
                <a:gd name="T6" fmla="*/ 80 w 228"/>
                <a:gd name="T7" fmla="*/ 107 h 301"/>
                <a:gd name="T8" fmla="*/ 192 w 228"/>
                <a:gd name="T9" fmla="*/ 221 h 301"/>
                <a:gd name="T10" fmla="*/ 220 w 228"/>
                <a:gd name="T11" fmla="*/ 272 h 301"/>
                <a:gd name="T12" fmla="*/ 168 w 228"/>
                <a:gd name="T13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1">
                  <a:moveTo>
                    <a:pt x="168" y="298"/>
                  </a:moveTo>
                  <a:cubicBezTo>
                    <a:pt x="70" y="281"/>
                    <a:pt x="0" y="194"/>
                    <a:pt x="6" y="124"/>
                  </a:cubicBezTo>
                  <a:cubicBezTo>
                    <a:pt x="12" y="54"/>
                    <a:pt x="46" y="24"/>
                    <a:pt x="89" y="0"/>
                  </a:cubicBezTo>
                  <a:cubicBezTo>
                    <a:pt x="103" y="45"/>
                    <a:pt x="84" y="62"/>
                    <a:pt x="80" y="107"/>
                  </a:cubicBezTo>
                  <a:cubicBezTo>
                    <a:pt x="76" y="159"/>
                    <a:pt x="129" y="215"/>
                    <a:pt x="192" y="221"/>
                  </a:cubicBezTo>
                  <a:cubicBezTo>
                    <a:pt x="216" y="224"/>
                    <a:pt x="228" y="246"/>
                    <a:pt x="220" y="272"/>
                  </a:cubicBezTo>
                  <a:cubicBezTo>
                    <a:pt x="213" y="299"/>
                    <a:pt x="197" y="301"/>
                    <a:pt x="168" y="298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200">
              <a:extLst>
                <a:ext uri="{FF2B5EF4-FFF2-40B4-BE49-F238E27FC236}">
                  <a16:creationId xmlns:a16="http://schemas.microsoft.com/office/drawing/2014/main" id="{A223F755-FD07-430A-982F-91ADA674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584" y="1643872"/>
              <a:ext cx="220663" cy="184150"/>
            </a:xfrm>
            <a:custGeom>
              <a:avLst/>
              <a:gdLst>
                <a:gd name="T0" fmla="*/ 230 w 430"/>
                <a:gd name="T1" fmla="*/ 10 h 359"/>
                <a:gd name="T2" fmla="*/ 422 w 430"/>
                <a:gd name="T3" fmla="*/ 198 h 359"/>
                <a:gd name="T4" fmla="*/ 200 w 430"/>
                <a:gd name="T5" fmla="*/ 349 h 359"/>
                <a:gd name="T6" fmla="*/ 8 w 430"/>
                <a:gd name="T7" fmla="*/ 161 h 359"/>
                <a:gd name="T8" fmla="*/ 230 w 430"/>
                <a:gd name="T9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59">
                  <a:moveTo>
                    <a:pt x="230" y="10"/>
                  </a:moveTo>
                  <a:cubicBezTo>
                    <a:pt x="344" y="20"/>
                    <a:pt x="430" y="104"/>
                    <a:pt x="422" y="198"/>
                  </a:cubicBezTo>
                  <a:cubicBezTo>
                    <a:pt x="414" y="291"/>
                    <a:pt x="314" y="359"/>
                    <a:pt x="200" y="349"/>
                  </a:cubicBezTo>
                  <a:cubicBezTo>
                    <a:pt x="86" y="339"/>
                    <a:pt x="0" y="255"/>
                    <a:pt x="8" y="161"/>
                  </a:cubicBezTo>
                  <a:cubicBezTo>
                    <a:pt x="17" y="68"/>
                    <a:pt x="116" y="0"/>
                    <a:pt x="23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01">
              <a:extLst>
                <a:ext uri="{FF2B5EF4-FFF2-40B4-BE49-F238E27FC236}">
                  <a16:creationId xmlns:a16="http://schemas.microsoft.com/office/drawing/2014/main" id="{137E7D0D-3961-4526-9C14-30662DD35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696" y="1650222"/>
              <a:ext cx="200025" cy="166688"/>
            </a:xfrm>
            <a:custGeom>
              <a:avLst/>
              <a:gdLst>
                <a:gd name="T0" fmla="*/ 209 w 391"/>
                <a:gd name="T1" fmla="*/ 9 h 326"/>
                <a:gd name="T2" fmla="*/ 384 w 391"/>
                <a:gd name="T3" fmla="*/ 180 h 326"/>
                <a:gd name="T4" fmla="*/ 182 w 391"/>
                <a:gd name="T5" fmla="*/ 317 h 326"/>
                <a:gd name="T6" fmla="*/ 7 w 391"/>
                <a:gd name="T7" fmla="*/ 147 h 326"/>
                <a:gd name="T8" fmla="*/ 209 w 391"/>
                <a:gd name="T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26">
                  <a:moveTo>
                    <a:pt x="209" y="9"/>
                  </a:moveTo>
                  <a:cubicBezTo>
                    <a:pt x="313" y="18"/>
                    <a:pt x="391" y="95"/>
                    <a:pt x="384" y="180"/>
                  </a:cubicBezTo>
                  <a:cubicBezTo>
                    <a:pt x="376" y="265"/>
                    <a:pt x="286" y="326"/>
                    <a:pt x="182" y="317"/>
                  </a:cubicBezTo>
                  <a:cubicBezTo>
                    <a:pt x="78" y="308"/>
                    <a:pt x="0" y="232"/>
                    <a:pt x="7" y="147"/>
                  </a:cubicBezTo>
                  <a:cubicBezTo>
                    <a:pt x="15" y="62"/>
                    <a:pt x="105" y="0"/>
                    <a:pt x="209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2">
              <a:extLst>
                <a:ext uri="{FF2B5EF4-FFF2-40B4-BE49-F238E27FC236}">
                  <a16:creationId xmlns:a16="http://schemas.microsoft.com/office/drawing/2014/main" id="{05EA8DFF-84F9-4599-8EDB-E2014007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509" y="1661334"/>
              <a:ext cx="101600" cy="84138"/>
            </a:xfrm>
            <a:custGeom>
              <a:avLst/>
              <a:gdLst>
                <a:gd name="T0" fmla="*/ 106 w 198"/>
                <a:gd name="T1" fmla="*/ 5 h 166"/>
                <a:gd name="T2" fmla="*/ 194 w 198"/>
                <a:gd name="T3" fmla="*/ 91 h 166"/>
                <a:gd name="T4" fmla="*/ 92 w 198"/>
                <a:gd name="T5" fmla="*/ 161 h 166"/>
                <a:gd name="T6" fmla="*/ 3 w 198"/>
                <a:gd name="T7" fmla="*/ 75 h 166"/>
                <a:gd name="T8" fmla="*/ 106 w 198"/>
                <a:gd name="T9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6">
                  <a:moveTo>
                    <a:pt x="106" y="5"/>
                  </a:moveTo>
                  <a:cubicBezTo>
                    <a:pt x="158" y="10"/>
                    <a:pt x="198" y="48"/>
                    <a:pt x="194" y="91"/>
                  </a:cubicBezTo>
                  <a:cubicBezTo>
                    <a:pt x="190" y="135"/>
                    <a:pt x="145" y="166"/>
                    <a:pt x="92" y="161"/>
                  </a:cubicBezTo>
                  <a:cubicBezTo>
                    <a:pt x="39" y="157"/>
                    <a:pt x="0" y="118"/>
                    <a:pt x="3" y="75"/>
                  </a:cubicBezTo>
                  <a:cubicBezTo>
                    <a:pt x="7" y="32"/>
                    <a:pt x="53" y="0"/>
                    <a:pt x="106" y="5"/>
                  </a:cubicBez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1A542492-A872-4915-A8F7-B43FFAE8FBBE}"/>
              </a:ext>
            </a:extLst>
          </p:cNvPr>
          <p:cNvSpPr txBox="1">
            <a:spLocks/>
          </p:cNvSpPr>
          <p:nvPr/>
        </p:nvSpPr>
        <p:spPr>
          <a:xfrm rot="21320514">
            <a:off x="6104176" y="1793932"/>
            <a:ext cx="2206026" cy="180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</a:t>
            </a:r>
            <a:b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BCAB5FF-E929-BEA2-5939-4A5C3A4DF6EF}"/>
              </a:ext>
            </a:extLst>
          </p:cNvPr>
          <p:cNvSpPr txBox="1">
            <a:spLocks/>
          </p:cNvSpPr>
          <p:nvPr/>
        </p:nvSpPr>
        <p:spPr>
          <a:xfrm>
            <a:off x="431286" y="0"/>
            <a:ext cx="8280919" cy="139086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Revealing Air Traffic Control</a:t>
            </a:r>
            <a:br>
              <a:rPr lang="hr-H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capacity-demand imbalances by spatio-temporal forecasts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49C770E-85F3-2AF8-06CD-1E23B60E28BB}"/>
              </a:ext>
            </a:extLst>
          </p:cNvPr>
          <p:cNvSpPr txBox="1">
            <a:spLocks/>
          </p:cNvSpPr>
          <p:nvPr/>
        </p:nvSpPr>
        <p:spPr>
          <a:xfrm>
            <a:off x="565109" y="1702263"/>
            <a:ext cx="6199235" cy="12414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Zvonimir Rezo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PhD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Institute of Transport and Communications, Zagreb, Croatia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574681-968B-0C9F-EE0E-F2FBA3CBC468}"/>
              </a:ext>
            </a:extLst>
          </p:cNvPr>
          <p:cNvSpPr txBox="1">
            <a:spLocks/>
          </p:cNvSpPr>
          <p:nvPr/>
        </p:nvSpPr>
        <p:spPr>
          <a:xfrm>
            <a:off x="1118799" y="3518905"/>
            <a:ext cx="3021153" cy="3078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ko-KR" sz="1200" i="1" dirty="0">
                <a:latin typeface="Arial" panose="020B0604020202020204" pitchFamily="34" charset="0"/>
                <a:ea typeface="Verdana" pitchFamily="34" charset="0"/>
              </a:rPr>
              <a:t>Email </a:t>
            </a:r>
            <a:r>
              <a:rPr lang="hr-HR" altLang="ko-KR" sz="1200" i="1" dirty="0" err="1">
                <a:latin typeface="Arial" panose="020B0604020202020204" pitchFamily="34" charset="0"/>
                <a:ea typeface="Verdana" pitchFamily="34" charset="0"/>
              </a:rPr>
              <a:t>address</a:t>
            </a:r>
            <a:r>
              <a:rPr lang="hr-HR" altLang="ko-KR" sz="1200" i="1" dirty="0">
                <a:latin typeface="Arial" panose="020B0604020202020204" pitchFamily="34" charset="0"/>
                <a:ea typeface="Verdana" pitchFamily="34" charset="0"/>
              </a:rPr>
              <a:t>: </a:t>
            </a:r>
            <a:r>
              <a:rPr lang="hr-HR" altLang="ko-KR" sz="1200" i="1" dirty="0" err="1">
                <a:latin typeface="Arial" panose="020B0604020202020204" pitchFamily="34" charset="0"/>
                <a:ea typeface="Verdana" pitchFamily="34" charset="0"/>
              </a:rPr>
              <a:t>zrezo</a:t>
            </a:r>
            <a:r>
              <a:rPr lang="en-US" altLang="ko-KR" sz="1200" i="1" dirty="0">
                <a:latin typeface="Arial" panose="020B0604020202020204" pitchFamily="34" charset="0"/>
                <a:ea typeface="Verdana" pitchFamily="34" charset="0"/>
              </a:rPr>
              <a:t>@</a:t>
            </a:r>
            <a:r>
              <a:rPr lang="hr-HR" altLang="ko-KR" sz="1200" i="1" dirty="0">
                <a:latin typeface="Arial" panose="020B0604020202020204" pitchFamily="34" charset="0"/>
                <a:ea typeface="Verdana" pitchFamily="34" charset="0"/>
              </a:rPr>
              <a:t>fpz.unizg.hr</a:t>
            </a:r>
            <a:endParaRPr lang="en-US" altLang="ko-KR" sz="1200" i="1" dirty="0">
              <a:latin typeface="Arial" panose="020B0604020202020204" pitchFamily="34" charset="0"/>
              <a:ea typeface="Verdana" pitchFamily="34" charset="0"/>
            </a:endParaRPr>
          </a:p>
        </p:txBody>
      </p:sp>
      <p:pic>
        <p:nvPicPr>
          <p:cNvPr id="5" name="Slika 28">
            <a:extLst>
              <a:ext uri="{FF2B5EF4-FFF2-40B4-BE49-F238E27FC236}">
                <a16:creationId xmlns:a16="http://schemas.microsoft.com/office/drawing/2014/main" id="{8CD7500E-7D7A-EE20-4EF1-D30E4F754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7" y="3579738"/>
            <a:ext cx="355724" cy="35572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27367D-52C4-9EF1-AA2B-5D16DBA83054}"/>
              </a:ext>
            </a:extLst>
          </p:cNvPr>
          <p:cNvSpPr txBox="1">
            <a:spLocks/>
          </p:cNvSpPr>
          <p:nvPr/>
        </p:nvSpPr>
        <p:spPr>
          <a:xfrm>
            <a:off x="7697985" y="6307799"/>
            <a:ext cx="1248578" cy="3614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April 19th 2024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http://slschool.eu/summer/images/Logo_FPZ-i-naziv.png">
            <a:extLst>
              <a:ext uri="{FF2B5EF4-FFF2-40B4-BE49-F238E27FC236}">
                <a16:creationId xmlns:a16="http://schemas.microsoft.com/office/drawing/2014/main" id="{D3A22C0B-28F0-E569-5DBE-05EEBD9B9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7FEEAF46-E59F-7F5F-A416-BB748D11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E59B6B5-E839-15C9-6266-D6B291661E40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56FEA-5674-2FE4-0868-622A64DDC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7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6204" y="2007250"/>
            <a:ext cx="3511592" cy="3111619"/>
            <a:chOff x="2875610" y="1828800"/>
            <a:chExt cx="3277253" cy="2940710"/>
          </a:xfrm>
        </p:grpSpPr>
        <p:sp>
          <p:nvSpPr>
            <p:cNvPr id="7" name="Freeform 6"/>
            <p:cNvSpPr/>
            <p:nvPr/>
          </p:nvSpPr>
          <p:spPr>
            <a:xfrm>
              <a:off x="4045306" y="3979468"/>
              <a:ext cx="1535525" cy="790042"/>
            </a:xfrm>
            <a:custGeom>
              <a:avLst/>
              <a:gdLst>
                <a:gd name="connsiteX0" fmla="*/ 1404518 w 1411833"/>
                <a:gd name="connsiteY0" fmla="*/ 585216 h 790042"/>
                <a:gd name="connsiteX1" fmla="*/ 0 w 1411833"/>
                <a:gd name="connsiteY1" fmla="*/ 790042 h 790042"/>
                <a:gd name="connsiteX2" fmla="*/ 1411833 w 1411833"/>
                <a:gd name="connsiteY2" fmla="*/ 0 h 790042"/>
                <a:gd name="connsiteX3" fmla="*/ 1404518 w 1411833"/>
                <a:gd name="connsiteY3" fmla="*/ 585216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33" h="790042">
                  <a:moveTo>
                    <a:pt x="1404518" y="585216"/>
                  </a:moveTo>
                  <a:lnTo>
                    <a:pt x="0" y="790042"/>
                  </a:lnTo>
                  <a:lnTo>
                    <a:pt x="1411833" y="0"/>
                  </a:lnTo>
                  <a:cubicBezTo>
                    <a:pt x="1409395" y="195072"/>
                    <a:pt x="1406956" y="390144"/>
                    <a:pt x="1404518" y="585216"/>
                  </a:cubicBezTo>
                  <a:close/>
                </a:path>
              </a:pathLst>
            </a:custGeom>
            <a:solidFill>
              <a:srgbClr val="F7B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889503" y="3130906"/>
              <a:ext cx="2492556" cy="1046074"/>
            </a:xfrm>
            <a:custGeom>
              <a:avLst/>
              <a:gdLst>
                <a:gd name="connsiteX0" fmla="*/ 2143354 w 2305136"/>
                <a:gd name="connsiteY0" fmla="*/ 1457 h 1069476"/>
                <a:gd name="connsiteX1" fmla="*/ 0 w 2305136"/>
                <a:gd name="connsiteY1" fmla="*/ 440369 h 1069476"/>
                <a:gd name="connsiteX2" fmla="*/ 7316 w 2305136"/>
                <a:gd name="connsiteY2" fmla="*/ 1069476 h 1069476"/>
                <a:gd name="connsiteX3" fmla="*/ 2150669 w 2305136"/>
                <a:gd name="connsiteY3" fmla="*/ 593988 h 1069476"/>
                <a:gd name="connsiteX4" fmla="*/ 2143354 w 2305136"/>
                <a:gd name="connsiteY4" fmla="*/ 1457 h 1069476"/>
                <a:gd name="connsiteX0" fmla="*/ 2143354 w 2259633"/>
                <a:gd name="connsiteY0" fmla="*/ 47501 h 1115520"/>
                <a:gd name="connsiteX1" fmla="*/ 0 w 2259633"/>
                <a:gd name="connsiteY1" fmla="*/ 486413 h 1115520"/>
                <a:gd name="connsiteX2" fmla="*/ 7316 w 2259633"/>
                <a:gd name="connsiteY2" fmla="*/ 1115520 h 1115520"/>
                <a:gd name="connsiteX3" fmla="*/ 2150669 w 2259633"/>
                <a:gd name="connsiteY3" fmla="*/ 640032 h 1115520"/>
                <a:gd name="connsiteX4" fmla="*/ 2143354 w 2259633"/>
                <a:gd name="connsiteY4" fmla="*/ 47501 h 1115520"/>
                <a:gd name="connsiteX0" fmla="*/ 2143354 w 2387606"/>
                <a:gd name="connsiteY0" fmla="*/ 47501 h 1115520"/>
                <a:gd name="connsiteX1" fmla="*/ 0 w 2387606"/>
                <a:gd name="connsiteY1" fmla="*/ 486413 h 1115520"/>
                <a:gd name="connsiteX2" fmla="*/ 7316 w 2387606"/>
                <a:gd name="connsiteY2" fmla="*/ 1115520 h 1115520"/>
                <a:gd name="connsiteX3" fmla="*/ 2150669 w 2387606"/>
                <a:gd name="connsiteY3" fmla="*/ 640032 h 1115520"/>
                <a:gd name="connsiteX4" fmla="*/ 2143354 w 2387606"/>
                <a:gd name="connsiteY4" fmla="*/ 47501 h 1115520"/>
                <a:gd name="connsiteX0" fmla="*/ 2143354 w 2335036"/>
                <a:gd name="connsiteY0" fmla="*/ 84198 h 1152217"/>
                <a:gd name="connsiteX1" fmla="*/ 0 w 2335036"/>
                <a:gd name="connsiteY1" fmla="*/ 523110 h 1152217"/>
                <a:gd name="connsiteX2" fmla="*/ 7316 w 2335036"/>
                <a:gd name="connsiteY2" fmla="*/ 1152217 h 1152217"/>
                <a:gd name="connsiteX3" fmla="*/ 2150669 w 2335036"/>
                <a:gd name="connsiteY3" fmla="*/ 676729 h 1152217"/>
                <a:gd name="connsiteX4" fmla="*/ 2143354 w 2335036"/>
                <a:gd name="connsiteY4" fmla="*/ 84198 h 1152217"/>
                <a:gd name="connsiteX0" fmla="*/ 2143354 w 2307818"/>
                <a:gd name="connsiteY0" fmla="*/ 84198 h 1152217"/>
                <a:gd name="connsiteX1" fmla="*/ 0 w 2307818"/>
                <a:gd name="connsiteY1" fmla="*/ 523110 h 1152217"/>
                <a:gd name="connsiteX2" fmla="*/ 7316 w 2307818"/>
                <a:gd name="connsiteY2" fmla="*/ 1152217 h 1152217"/>
                <a:gd name="connsiteX3" fmla="*/ 2150669 w 2307818"/>
                <a:gd name="connsiteY3" fmla="*/ 676729 h 1152217"/>
                <a:gd name="connsiteX4" fmla="*/ 2143354 w 2307818"/>
                <a:gd name="connsiteY4" fmla="*/ 84198 h 1152217"/>
                <a:gd name="connsiteX0" fmla="*/ 2143354 w 2307818"/>
                <a:gd name="connsiteY0" fmla="*/ 0 h 1068019"/>
                <a:gd name="connsiteX1" fmla="*/ 0 w 2307818"/>
                <a:gd name="connsiteY1" fmla="*/ 438912 h 1068019"/>
                <a:gd name="connsiteX2" fmla="*/ 7316 w 2307818"/>
                <a:gd name="connsiteY2" fmla="*/ 1068019 h 1068019"/>
                <a:gd name="connsiteX3" fmla="*/ 2150669 w 2307818"/>
                <a:gd name="connsiteY3" fmla="*/ 592531 h 1068019"/>
                <a:gd name="connsiteX4" fmla="*/ 2143354 w 2307818"/>
                <a:gd name="connsiteY4" fmla="*/ 0 h 1068019"/>
                <a:gd name="connsiteX0" fmla="*/ 2143354 w 2152136"/>
                <a:gd name="connsiteY0" fmla="*/ 0 h 1068019"/>
                <a:gd name="connsiteX1" fmla="*/ 0 w 2152136"/>
                <a:gd name="connsiteY1" fmla="*/ 438912 h 1068019"/>
                <a:gd name="connsiteX2" fmla="*/ 7316 w 2152136"/>
                <a:gd name="connsiteY2" fmla="*/ 1068019 h 1068019"/>
                <a:gd name="connsiteX3" fmla="*/ 2150669 w 2152136"/>
                <a:gd name="connsiteY3" fmla="*/ 592531 h 1068019"/>
                <a:gd name="connsiteX4" fmla="*/ 2143354 w 2152136"/>
                <a:gd name="connsiteY4" fmla="*/ 0 h 1068019"/>
                <a:gd name="connsiteX0" fmla="*/ 2136250 w 2145032"/>
                <a:gd name="connsiteY0" fmla="*/ 0 h 1068019"/>
                <a:gd name="connsiteX1" fmla="*/ 14842 w 2145032"/>
                <a:gd name="connsiteY1" fmla="*/ 438912 h 1068019"/>
                <a:gd name="connsiteX2" fmla="*/ 212 w 2145032"/>
                <a:gd name="connsiteY2" fmla="*/ 1068019 h 1068019"/>
                <a:gd name="connsiteX3" fmla="*/ 2143565 w 2145032"/>
                <a:gd name="connsiteY3" fmla="*/ 592531 h 1068019"/>
                <a:gd name="connsiteX4" fmla="*/ 2136250 w 2145032"/>
                <a:gd name="connsiteY4" fmla="*/ 0 h 1068019"/>
                <a:gd name="connsiteX0" fmla="*/ 2121408 w 2130190"/>
                <a:gd name="connsiteY0" fmla="*/ 0 h 1075334"/>
                <a:gd name="connsiteX1" fmla="*/ 0 w 2130190"/>
                <a:gd name="connsiteY1" fmla="*/ 438912 h 1075334"/>
                <a:gd name="connsiteX2" fmla="*/ 7316 w 2130190"/>
                <a:gd name="connsiteY2" fmla="*/ 1075334 h 1075334"/>
                <a:gd name="connsiteX3" fmla="*/ 2128723 w 2130190"/>
                <a:gd name="connsiteY3" fmla="*/ 592531 h 1075334"/>
                <a:gd name="connsiteX4" fmla="*/ 2121408 w 2130190"/>
                <a:gd name="connsiteY4" fmla="*/ 0 h 1075334"/>
                <a:gd name="connsiteX0" fmla="*/ 2121408 w 2130190"/>
                <a:gd name="connsiteY0" fmla="*/ 0 h 1046074"/>
                <a:gd name="connsiteX1" fmla="*/ 0 w 2130190"/>
                <a:gd name="connsiteY1" fmla="*/ 438912 h 1046074"/>
                <a:gd name="connsiteX2" fmla="*/ 7316 w 2130190"/>
                <a:gd name="connsiteY2" fmla="*/ 1046074 h 1046074"/>
                <a:gd name="connsiteX3" fmla="*/ 2128723 w 2130190"/>
                <a:gd name="connsiteY3" fmla="*/ 592531 h 1046074"/>
                <a:gd name="connsiteX4" fmla="*/ 2121408 w 2130190"/>
                <a:gd name="connsiteY4" fmla="*/ 0 h 10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90" h="1046074">
                  <a:moveTo>
                    <a:pt x="2121408" y="0"/>
                  </a:moveTo>
                  <a:cubicBezTo>
                    <a:pt x="1676664" y="86171"/>
                    <a:pt x="714451" y="292608"/>
                    <a:pt x="0" y="438912"/>
                  </a:cubicBezTo>
                  <a:cubicBezTo>
                    <a:pt x="2439" y="648614"/>
                    <a:pt x="4877" y="836372"/>
                    <a:pt x="7316" y="1046074"/>
                  </a:cubicBezTo>
                  <a:lnTo>
                    <a:pt x="2128723" y="592531"/>
                  </a:lnTo>
                  <a:cubicBezTo>
                    <a:pt x="2133599" y="377952"/>
                    <a:pt x="2125065" y="296265"/>
                    <a:pt x="2121408" y="0"/>
                  </a:cubicBezTo>
                  <a:close/>
                </a:path>
              </a:pathLst>
            </a:custGeom>
            <a:solidFill>
              <a:srgbClr val="F7B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84525" y="2639910"/>
              <a:ext cx="2867558" cy="702461"/>
            </a:xfrm>
            <a:custGeom>
              <a:avLst/>
              <a:gdLst>
                <a:gd name="connsiteX0" fmla="*/ 0 w 2896820"/>
                <a:gd name="connsiteY0" fmla="*/ 292608 h 607162"/>
                <a:gd name="connsiteX1" fmla="*/ 2874874 w 2896820"/>
                <a:gd name="connsiteY1" fmla="*/ 0 h 607162"/>
                <a:gd name="connsiteX2" fmla="*/ 2896820 w 2896820"/>
                <a:gd name="connsiteY2" fmla="*/ 607162 h 607162"/>
                <a:gd name="connsiteX3" fmla="*/ 1770279 w 2896820"/>
                <a:gd name="connsiteY3" fmla="*/ 599846 h 607162"/>
                <a:gd name="connsiteX4" fmla="*/ 0 w 2896820"/>
                <a:gd name="connsiteY4" fmla="*/ 292608 h 607162"/>
                <a:gd name="connsiteX0" fmla="*/ 0 w 2896820"/>
                <a:gd name="connsiteY0" fmla="*/ 292608 h 877824"/>
                <a:gd name="connsiteX1" fmla="*/ 2874874 w 2896820"/>
                <a:gd name="connsiteY1" fmla="*/ 0 h 877824"/>
                <a:gd name="connsiteX2" fmla="*/ 2896820 w 2896820"/>
                <a:gd name="connsiteY2" fmla="*/ 607162 h 877824"/>
                <a:gd name="connsiteX3" fmla="*/ 14631 w 2896820"/>
                <a:gd name="connsiteY3" fmla="*/ 877824 h 877824"/>
                <a:gd name="connsiteX4" fmla="*/ 0 w 2896820"/>
                <a:gd name="connsiteY4" fmla="*/ 292608 h 877824"/>
                <a:gd name="connsiteX0" fmla="*/ 7315 w 2882189"/>
                <a:gd name="connsiteY0" fmla="*/ 292608 h 877824"/>
                <a:gd name="connsiteX1" fmla="*/ 2860243 w 2882189"/>
                <a:gd name="connsiteY1" fmla="*/ 0 h 877824"/>
                <a:gd name="connsiteX2" fmla="*/ 2882189 w 2882189"/>
                <a:gd name="connsiteY2" fmla="*/ 607162 h 877824"/>
                <a:gd name="connsiteX3" fmla="*/ 0 w 2882189"/>
                <a:gd name="connsiteY3" fmla="*/ 877824 h 877824"/>
                <a:gd name="connsiteX4" fmla="*/ 7315 w 2882189"/>
                <a:gd name="connsiteY4" fmla="*/ 292608 h 877824"/>
                <a:gd name="connsiteX0" fmla="*/ 7315 w 2867558"/>
                <a:gd name="connsiteY0" fmla="*/ 292608 h 877824"/>
                <a:gd name="connsiteX1" fmla="*/ 2860243 w 2867558"/>
                <a:gd name="connsiteY1" fmla="*/ 0 h 877824"/>
                <a:gd name="connsiteX2" fmla="*/ 2867558 w 2867558"/>
                <a:gd name="connsiteY2" fmla="*/ 607162 h 877824"/>
                <a:gd name="connsiteX3" fmla="*/ 0 w 2867558"/>
                <a:gd name="connsiteY3" fmla="*/ 877824 h 877824"/>
                <a:gd name="connsiteX4" fmla="*/ 7315 w 2867558"/>
                <a:gd name="connsiteY4" fmla="*/ 292608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58" h="877824">
                  <a:moveTo>
                    <a:pt x="7315" y="292608"/>
                  </a:moveTo>
                  <a:lnTo>
                    <a:pt x="2860243" y="0"/>
                  </a:lnTo>
                  <a:cubicBezTo>
                    <a:pt x="2862681" y="202387"/>
                    <a:pt x="2865120" y="404775"/>
                    <a:pt x="2867558" y="607162"/>
                  </a:cubicBezTo>
                  <a:lnTo>
                    <a:pt x="0" y="877824"/>
                  </a:lnTo>
                  <a:cubicBezTo>
                    <a:pt x="2438" y="682752"/>
                    <a:pt x="4877" y="487680"/>
                    <a:pt x="7315" y="292608"/>
                  </a:cubicBezTo>
                  <a:close/>
                </a:path>
              </a:pathLst>
            </a:custGeom>
            <a:solidFill>
              <a:srgbClr val="F7B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rot="5400000">
              <a:off x="4368447" y="1335143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chemeClr val="bg1"/>
            </a:solidFill>
            <a:ln>
              <a:solidFill>
                <a:srgbClr val="F7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5400000">
              <a:off x="3863179" y="2290098"/>
              <a:ext cx="933210" cy="2104547"/>
            </a:xfrm>
            <a:prstGeom prst="parallelogram">
              <a:avLst>
                <a:gd name="adj" fmla="val 34438"/>
              </a:avLst>
            </a:prstGeom>
            <a:solidFill>
              <a:schemeClr val="bg1"/>
            </a:solidFill>
            <a:ln>
              <a:solidFill>
                <a:srgbClr val="F7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rot="5400000">
              <a:off x="3743972" y="2711501"/>
              <a:ext cx="979857" cy="2716582"/>
            </a:xfrm>
            <a:prstGeom prst="parallelogram">
              <a:avLst>
                <a:gd name="adj" fmla="val 37692"/>
              </a:avLst>
            </a:prstGeom>
            <a:solidFill>
              <a:schemeClr val="bg1"/>
            </a:solidFill>
            <a:ln>
              <a:solidFill>
                <a:srgbClr val="F7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62502" y="1828800"/>
              <a:ext cx="1199693" cy="460858"/>
            </a:xfrm>
            <a:custGeom>
              <a:avLst/>
              <a:gdLst>
                <a:gd name="connsiteX0" fmla="*/ 1089965 w 1199693"/>
                <a:gd name="connsiteY0" fmla="*/ 0 h 460858"/>
                <a:gd name="connsiteX1" fmla="*/ 0 w 1199693"/>
                <a:gd name="connsiteY1" fmla="*/ 307238 h 460858"/>
                <a:gd name="connsiteX2" fmla="*/ 1016813 w 1199693"/>
                <a:gd name="connsiteY2" fmla="*/ 460858 h 460858"/>
                <a:gd name="connsiteX3" fmla="*/ 1199693 w 1199693"/>
                <a:gd name="connsiteY3" fmla="*/ 117043 h 460858"/>
                <a:gd name="connsiteX4" fmla="*/ 1089965 w 1199693"/>
                <a:gd name="connsiteY4" fmla="*/ 0 h 4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93" h="460858">
                  <a:moveTo>
                    <a:pt x="1089965" y="0"/>
                  </a:moveTo>
                  <a:lnTo>
                    <a:pt x="0" y="307238"/>
                  </a:lnTo>
                  <a:lnTo>
                    <a:pt x="1016813" y="460858"/>
                  </a:lnTo>
                  <a:lnTo>
                    <a:pt x="1199693" y="117043"/>
                  </a:lnTo>
                  <a:lnTo>
                    <a:pt x="1089965" y="0"/>
                  </a:lnTo>
                  <a:close/>
                </a:path>
              </a:pathLst>
            </a:custGeom>
            <a:solidFill>
              <a:srgbClr val="F7B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Placeholder 13"/>
          <p:cNvSpPr txBox="1">
            <a:spLocks/>
          </p:cNvSpPr>
          <p:nvPr/>
        </p:nvSpPr>
        <p:spPr>
          <a:xfrm rot="458666">
            <a:off x="2890015" y="4111204"/>
            <a:ext cx="2587804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hr-HR" altLang="ko-K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hr-HR" altLang="ko-K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altLang="ko-K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ko-KR" alt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3"/>
          <p:cNvSpPr txBox="1">
            <a:spLocks/>
          </p:cNvSpPr>
          <p:nvPr/>
        </p:nvSpPr>
        <p:spPr>
          <a:xfrm rot="583725">
            <a:off x="3233276" y="3347316"/>
            <a:ext cx="2360129" cy="5615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hr-HR" altLang="ko-K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US" altLang="ko-KR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3"/>
          <p:cNvSpPr txBox="1">
            <a:spLocks/>
          </p:cNvSpPr>
          <p:nvPr/>
        </p:nvSpPr>
        <p:spPr>
          <a:xfrm rot="500431">
            <a:off x="3542251" y="2596324"/>
            <a:ext cx="2619322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hr-HR" altLang="ko-K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Validation</a:t>
            </a:r>
            <a:endParaRPr lang="en-US" altLang="ko-KR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그룹 23">
            <a:extLst>
              <a:ext uri="{FF2B5EF4-FFF2-40B4-BE49-F238E27FC236}">
                <a16:creationId xmlns:a16="http://schemas.microsoft.com/office/drawing/2014/main" id="{44838416-64E2-4B8A-B0BE-38B6123CE7AB}"/>
              </a:ext>
            </a:extLst>
          </p:cNvPr>
          <p:cNvGrpSpPr/>
          <p:nvPr/>
        </p:nvGrpSpPr>
        <p:grpSpPr>
          <a:xfrm rot="3109049">
            <a:off x="4795223" y="1302908"/>
            <a:ext cx="545692" cy="1091773"/>
            <a:chOff x="5304862" y="-789923"/>
            <a:chExt cx="645890" cy="1241591"/>
          </a:xfrm>
        </p:grpSpPr>
        <p:grpSp>
          <p:nvGrpSpPr>
            <p:cNvPr id="22" name="그룹 24">
              <a:extLst>
                <a:ext uri="{FF2B5EF4-FFF2-40B4-BE49-F238E27FC236}">
                  <a16:creationId xmlns:a16="http://schemas.microsoft.com/office/drawing/2014/main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27" name="이등변 삼각형 49">
                <a:extLst>
                  <a:ext uri="{FF2B5EF4-FFF2-40B4-BE49-F238E27FC236}">
                    <a16:creationId xmlns:a16="http://schemas.microsoft.com/office/drawing/2014/main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자유형: 도형 30">
                <a:extLst>
                  <a:ext uri="{FF2B5EF4-FFF2-40B4-BE49-F238E27FC236}">
                    <a16:creationId xmlns:a16="http://schemas.microsoft.com/office/drawing/2014/main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: 도형 31">
                <a:extLst>
                  <a:ext uri="{FF2B5EF4-FFF2-40B4-BE49-F238E27FC236}">
                    <a16:creationId xmlns:a16="http://schemas.microsoft.com/office/drawing/2014/main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3" name="타원 25">
              <a:extLst>
                <a:ext uri="{FF2B5EF4-FFF2-40B4-BE49-F238E27FC236}">
                  <a16:creationId xmlns:a16="http://schemas.microsoft.com/office/drawing/2014/main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6">
              <a:extLst>
                <a:ext uri="{FF2B5EF4-FFF2-40B4-BE49-F238E27FC236}">
                  <a16:creationId xmlns:a16="http://schemas.microsoft.com/office/drawing/2014/main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7">
              <a:extLst>
                <a:ext uri="{FF2B5EF4-FFF2-40B4-BE49-F238E27FC236}">
                  <a16:creationId xmlns:a16="http://schemas.microsoft.com/office/drawing/2014/main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8">
              <a:extLst>
                <a:ext uri="{FF2B5EF4-FFF2-40B4-BE49-F238E27FC236}">
                  <a16:creationId xmlns:a16="http://schemas.microsoft.com/office/drawing/2014/main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5112" y="1935338"/>
            <a:ext cx="2866827" cy="650830"/>
            <a:chOff x="803638" y="3292176"/>
            <a:chExt cx="2059658" cy="672107"/>
          </a:xfrm>
        </p:grpSpPr>
        <p:sp>
          <p:nvSpPr>
            <p:cNvPr id="31" name="TextBox 30"/>
            <p:cNvSpPr txBox="1"/>
            <p:nvPr/>
          </p:nvSpPr>
          <p:spPr>
            <a:xfrm>
              <a:off x="803639" y="3678228"/>
              <a:ext cx="2059657" cy="286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Validation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through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application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38" y="3292176"/>
              <a:ext cx="2059657" cy="349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Solution</a:t>
              </a:r>
              <a:r>
                <a:rPr lang="hr-H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utilisation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2847" y="4770433"/>
            <a:ext cx="2964634" cy="755496"/>
            <a:chOff x="726153" y="3379870"/>
            <a:chExt cx="2137144" cy="826679"/>
          </a:xfrm>
        </p:grpSpPr>
        <p:sp>
          <p:nvSpPr>
            <p:cNvPr id="34" name="TextBox 33"/>
            <p:cNvSpPr txBox="1"/>
            <p:nvPr/>
          </p:nvSpPr>
          <p:spPr>
            <a:xfrm>
              <a:off x="726153" y="3701386"/>
              <a:ext cx="2137144" cy="505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Review of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literature, regulatory and methodological frameworks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1633" y="3379870"/>
              <a:ext cx="2059657" cy="370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Deficiencies</a:t>
              </a:r>
              <a:r>
                <a:rPr lang="hr-H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identification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0722" y="3633682"/>
            <a:ext cx="3103948" cy="833788"/>
            <a:chOff x="803640" y="3311238"/>
            <a:chExt cx="2059657" cy="833788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683361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Development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methodological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conceptual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frameworks</a:t>
              </a:r>
              <a:endPara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11238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Solution</a:t>
              </a:r>
              <a:r>
                <a:rPr lang="hr-H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developemnt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ardrop 30">
            <a:extLst>
              <a:ext uri="{FF2B5EF4-FFF2-40B4-BE49-F238E27FC236}">
                <a16:creationId xmlns:a16="http://schemas.microsoft.com/office/drawing/2014/main" id="{9FBDCF1B-CAA9-47FC-9E34-6B442B13AA5F}"/>
              </a:ext>
            </a:extLst>
          </p:cNvPr>
          <p:cNvSpPr/>
          <p:nvPr/>
        </p:nvSpPr>
        <p:spPr>
          <a:xfrm rot="11183962">
            <a:off x="4758191" y="1373299"/>
            <a:ext cx="823344" cy="807994"/>
          </a:xfrm>
          <a:custGeom>
            <a:avLst/>
            <a:gdLst>
              <a:gd name="connsiteX0" fmla="*/ 293361 w 2192670"/>
              <a:gd name="connsiteY0" fmla="*/ 1899310 h 2192671"/>
              <a:gd name="connsiteX1" fmla="*/ 0 w 2192670"/>
              <a:gd name="connsiteY1" fmla="*/ 1191074 h 2192671"/>
              <a:gd name="connsiteX2" fmla="*/ 1001597 w 2192670"/>
              <a:gd name="connsiteY2" fmla="*/ 189477 h 2192671"/>
              <a:gd name="connsiteX3" fmla="*/ 1341342 w 2192670"/>
              <a:gd name="connsiteY3" fmla="*/ 189477 h 2192671"/>
              <a:gd name="connsiteX4" fmla="*/ 1530818 w 2192670"/>
              <a:gd name="connsiteY4" fmla="*/ 0 h 2192671"/>
              <a:gd name="connsiteX5" fmla="*/ 1806586 w 2192670"/>
              <a:gd name="connsiteY5" fmla="*/ 0 h 2192671"/>
              <a:gd name="connsiteX6" fmla="*/ 1996062 w 2192670"/>
              <a:gd name="connsiteY6" fmla="*/ 189477 h 2192671"/>
              <a:gd name="connsiteX7" fmla="*/ 2003194 w 2192670"/>
              <a:gd name="connsiteY7" fmla="*/ 189477 h 2192671"/>
              <a:gd name="connsiteX8" fmla="*/ 2003194 w 2192670"/>
              <a:gd name="connsiteY8" fmla="*/ 196609 h 2192671"/>
              <a:gd name="connsiteX9" fmla="*/ 2192670 w 2192670"/>
              <a:gd name="connsiteY9" fmla="*/ 386085 h 2192671"/>
              <a:gd name="connsiteX10" fmla="*/ 2192670 w 2192670"/>
              <a:gd name="connsiteY10" fmla="*/ 661852 h 2192671"/>
              <a:gd name="connsiteX11" fmla="*/ 2003193 w 2192670"/>
              <a:gd name="connsiteY11" fmla="*/ 851329 h 2192671"/>
              <a:gd name="connsiteX12" fmla="*/ 2003194 w 2192670"/>
              <a:gd name="connsiteY12" fmla="*/ 1191074 h 2192671"/>
              <a:gd name="connsiteX13" fmla="*/ 1001597 w 2192670"/>
              <a:gd name="connsiteY13" fmla="*/ 2192671 h 2192671"/>
              <a:gd name="connsiteX14" fmla="*/ 293361 w 2192670"/>
              <a:gd name="connsiteY14" fmla="*/ 1899310 h 21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2670" h="2192671">
                <a:moveTo>
                  <a:pt x="293361" y="1899310"/>
                </a:moveTo>
                <a:cubicBezTo>
                  <a:pt x="112107" y="1718057"/>
                  <a:pt x="0" y="1467657"/>
                  <a:pt x="0" y="1191074"/>
                </a:cubicBezTo>
                <a:cubicBezTo>
                  <a:pt x="0" y="637907"/>
                  <a:pt x="448430" y="189477"/>
                  <a:pt x="1001597" y="189477"/>
                </a:cubicBezTo>
                <a:lnTo>
                  <a:pt x="1341342" y="189477"/>
                </a:lnTo>
                <a:lnTo>
                  <a:pt x="1530818" y="0"/>
                </a:lnTo>
                <a:cubicBezTo>
                  <a:pt x="1606970" y="-76151"/>
                  <a:pt x="1730435" y="-76151"/>
                  <a:pt x="1806586" y="0"/>
                </a:cubicBezTo>
                <a:lnTo>
                  <a:pt x="1996062" y="189477"/>
                </a:lnTo>
                <a:lnTo>
                  <a:pt x="2003194" y="189477"/>
                </a:lnTo>
                <a:lnTo>
                  <a:pt x="2003194" y="196609"/>
                </a:lnTo>
                <a:lnTo>
                  <a:pt x="2192670" y="386085"/>
                </a:lnTo>
                <a:cubicBezTo>
                  <a:pt x="2268822" y="462236"/>
                  <a:pt x="2268822" y="585701"/>
                  <a:pt x="2192670" y="661852"/>
                </a:cubicBezTo>
                <a:lnTo>
                  <a:pt x="2003193" y="851329"/>
                </a:lnTo>
                <a:cubicBezTo>
                  <a:pt x="2003193" y="964577"/>
                  <a:pt x="2003194" y="1077826"/>
                  <a:pt x="2003194" y="1191074"/>
                </a:cubicBezTo>
                <a:cubicBezTo>
                  <a:pt x="2003194" y="1744241"/>
                  <a:pt x="1554764" y="2192671"/>
                  <a:pt x="1001597" y="2192671"/>
                </a:cubicBezTo>
                <a:cubicBezTo>
                  <a:pt x="725014" y="2192671"/>
                  <a:pt x="474614" y="2080563"/>
                  <a:pt x="293361" y="1899310"/>
                </a:cubicBezTo>
                <a:close/>
              </a:path>
            </a:pathLst>
          </a:custGeom>
          <a:solidFill>
            <a:schemeClr val="bg1"/>
          </a:solidFill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reeform 53">
            <a:extLst>
              <a:ext uri="{FF2B5EF4-FFF2-40B4-BE49-F238E27FC236}">
                <a16:creationId xmlns:a16="http://schemas.microsoft.com/office/drawing/2014/main" id="{F639DDC3-8ED7-40BC-8900-5423638A79AC}"/>
              </a:ext>
            </a:extLst>
          </p:cNvPr>
          <p:cNvSpPr/>
          <p:nvPr/>
        </p:nvSpPr>
        <p:spPr>
          <a:xfrm rot="598727" flipH="1">
            <a:off x="4994435" y="1592311"/>
            <a:ext cx="350856" cy="3699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Rounded Rectangle 110">
            <a:extLst>
              <a:ext uri="{FF2B5EF4-FFF2-40B4-BE49-F238E27FC236}">
                <a16:creationId xmlns:a16="http://schemas.microsoft.com/office/drawing/2014/main" id="{D9B921C3-B021-4ABC-B3DB-DFA5379FB4A4}"/>
              </a:ext>
            </a:extLst>
          </p:cNvPr>
          <p:cNvSpPr/>
          <p:nvPr/>
        </p:nvSpPr>
        <p:spPr>
          <a:xfrm rot="3034430">
            <a:off x="4757877" y="1993859"/>
            <a:ext cx="201456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ounded Rectangle 110">
            <a:extLst>
              <a:ext uri="{FF2B5EF4-FFF2-40B4-BE49-F238E27FC236}">
                <a16:creationId xmlns:a16="http://schemas.microsoft.com/office/drawing/2014/main" id="{D9B921C3-B021-4ABC-B3DB-DFA5379FB4A4}"/>
              </a:ext>
            </a:extLst>
          </p:cNvPr>
          <p:cNvSpPr/>
          <p:nvPr/>
        </p:nvSpPr>
        <p:spPr>
          <a:xfrm rot="3122456">
            <a:off x="4795727" y="1948573"/>
            <a:ext cx="238575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FA5B3FBF-45E7-4B2D-9D87-9056AE2F393B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FBA4EABD-105F-4090-9E53-A6F69004C8BD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8850F45A-9F6E-4D76-BEBD-3048638D27B1}"/>
              </a:ext>
            </a:extLst>
          </p:cNvPr>
          <p:cNvSpPr txBox="1">
            <a:spLocks/>
          </p:cNvSpPr>
          <p:nvPr/>
        </p:nvSpPr>
        <p:spPr>
          <a:xfrm>
            <a:off x="463460" y="396617"/>
            <a:ext cx="8357011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PRESENTATION CONTENT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http://slschool.eu/summer/images/Logo_FPZ-i-naziv.png">
            <a:extLst>
              <a:ext uri="{FF2B5EF4-FFF2-40B4-BE49-F238E27FC236}">
                <a16:creationId xmlns:a16="http://schemas.microsoft.com/office/drawing/2014/main" id="{8E8907D9-511F-A4F0-858C-3F7AEF148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22B5A8B9-7E01-D7C6-1072-6A08F1CA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5E6C3C-87F2-5693-CD4B-35FB4B73545A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56852-C701-C439-982A-8803E66EB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6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945139EF-4533-4F63-9E9A-A267E1D6D1E8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B248499-E5BD-48E3-A483-ED7ABBC8A04B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B712DE7-7CCE-4700-A9A3-F4C6449FF06A}"/>
              </a:ext>
            </a:extLst>
          </p:cNvPr>
          <p:cNvSpPr txBox="1">
            <a:spLocks/>
          </p:cNvSpPr>
          <p:nvPr/>
        </p:nvSpPr>
        <p:spPr>
          <a:xfrm>
            <a:off x="463460" y="396617"/>
            <a:ext cx="8357011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RESEARCH BACKGROUND | TELL ME WHAT YOU SEE?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Zvone\Desktop\icao-online-testiranje.png">
            <a:extLst>
              <a:ext uri="{FF2B5EF4-FFF2-40B4-BE49-F238E27FC236}">
                <a16:creationId xmlns:a16="http://schemas.microsoft.com/office/drawing/2014/main" id="{BBE85EBF-5AA6-429E-A508-806B6443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58" y="1205222"/>
            <a:ext cx="5040973" cy="44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A655EB4-10A1-48A1-92C1-3FC8EED96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106" y="1401415"/>
            <a:ext cx="4684141" cy="256817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380F4CB-CC52-42CC-96F0-7F7537855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106" y="1401416"/>
            <a:ext cx="4684141" cy="2568172"/>
          </a:xfrm>
          <a:prstGeom prst="rect">
            <a:avLst/>
          </a:prstGeom>
        </p:spPr>
      </p:pic>
      <p:sp>
        <p:nvSpPr>
          <p:cNvPr id="12" name="Rectangle 107">
            <a:extLst>
              <a:ext uri="{FF2B5EF4-FFF2-40B4-BE49-F238E27FC236}">
                <a16:creationId xmlns:a16="http://schemas.microsoft.com/office/drawing/2014/main" id="{CC10AFFD-44E2-4CFA-AAAA-26E16959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323" y="4320157"/>
            <a:ext cx="727758" cy="583897"/>
          </a:xfrm>
          <a:prstGeom prst="rect">
            <a:avLst/>
          </a:prstGeom>
          <a:solidFill>
            <a:srgbClr val="FBF88C"/>
          </a:solidFill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07">
            <a:extLst>
              <a:ext uri="{FF2B5EF4-FFF2-40B4-BE49-F238E27FC236}">
                <a16:creationId xmlns:a16="http://schemas.microsoft.com/office/drawing/2014/main" id="{CF45CC06-4A91-4B3E-A0DF-E2C472EDD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48" y="4221088"/>
            <a:ext cx="727758" cy="583897"/>
          </a:xfrm>
          <a:prstGeom prst="rect">
            <a:avLst/>
          </a:prstGeom>
          <a:solidFill>
            <a:srgbClr val="FBF88C"/>
          </a:solidFill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15AC414-F6B3-46E9-AA58-B01E57775F9A}"/>
              </a:ext>
            </a:extLst>
          </p:cNvPr>
          <p:cNvSpPr txBox="1">
            <a:spLocks/>
          </p:cNvSpPr>
          <p:nvPr/>
        </p:nvSpPr>
        <p:spPr>
          <a:xfrm>
            <a:off x="2261882" y="4134195"/>
            <a:ext cx="783613" cy="91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KPA/KPI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  <a:cs typeface="Calibri Light" panose="020F030202020403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A212ECF-C4F4-4EE0-84B5-B4BBDAD5DDAD}"/>
              </a:ext>
            </a:extLst>
          </p:cNvPr>
          <p:cNvSpPr txBox="1">
            <a:spLocks/>
          </p:cNvSpPr>
          <p:nvPr/>
        </p:nvSpPr>
        <p:spPr>
          <a:xfrm>
            <a:off x="3033003" y="4032470"/>
            <a:ext cx="783613" cy="91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Historgram</a:t>
            </a:r>
            <a:r>
              <a:rPr lang="hr-H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 vs. </a:t>
            </a:r>
            <a:r>
              <a:rPr lang="hr-H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map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  <a:cs typeface="Calibri Light" panose="020F0302020204030204" pitchFamily="34" charset="0"/>
            </a:endParaRPr>
          </a:p>
        </p:txBody>
      </p:sp>
      <p:pic>
        <p:nvPicPr>
          <p:cNvPr id="3" name="Picture 5" descr="http://slschool.eu/summer/images/Logo_FPZ-i-naziv.png">
            <a:extLst>
              <a:ext uri="{FF2B5EF4-FFF2-40B4-BE49-F238E27FC236}">
                <a16:creationId xmlns:a16="http://schemas.microsoft.com/office/drawing/2014/main" id="{E8731ABD-018C-DEB4-B54B-773D45B29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60DED398-E76B-3E9E-B074-56BB21AF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A940B48-8A18-536F-BF6B-CEEE0077DF68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6525B-5CB5-B350-6A66-994D3E1E4C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E9ECADAC-6686-4AD2-8BD5-E851F31C6452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33A7FCBF-EDBB-4E16-99D9-4D3EFB3FF091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2" name="Chart 1">
            <a:extLst>
              <a:ext uri="{FF2B5EF4-FFF2-40B4-BE49-F238E27FC236}">
                <a16:creationId xmlns:a16="http://schemas.microsoft.com/office/drawing/2014/main" id="{8C993FBF-24D2-4DFE-8A95-2D2900CE3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904765"/>
              </p:ext>
            </p:extLst>
          </p:nvPr>
        </p:nvGraphicFramePr>
        <p:xfrm>
          <a:off x="463459" y="1982181"/>
          <a:ext cx="2019009" cy="339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Slika 30">
            <a:extLst>
              <a:ext uri="{FF2B5EF4-FFF2-40B4-BE49-F238E27FC236}">
                <a16:creationId xmlns:a16="http://schemas.microsoft.com/office/drawing/2014/main" id="{0CDDED71-9A57-445E-932F-565AB0130C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32" y="2583274"/>
            <a:ext cx="162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75F187A4-3956-4913-BE62-1B41C8C1781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09" y="2557320"/>
            <a:ext cx="162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2D35F090-74FC-42C6-9402-24B8B854549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89" y="2529000"/>
            <a:ext cx="162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DB1E1CD7-404B-4CE7-B767-CC88CA76863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41" y="4231287"/>
            <a:ext cx="162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65B019F6-D188-4668-8382-BFCA83EF20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58" y="4231731"/>
            <a:ext cx="162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99545E75-BF10-4A74-93A4-273379BE6D8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89" y="4231127"/>
            <a:ext cx="1620000" cy="90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Ravni poveznik sa strelicom 37">
            <a:extLst>
              <a:ext uri="{FF2B5EF4-FFF2-40B4-BE49-F238E27FC236}">
                <a16:creationId xmlns:a16="http://schemas.microsoft.com/office/drawing/2014/main" id="{09EEBFF1-011B-4E49-B576-2D6462D15944}"/>
              </a:ext>
            </a:extLst>
          </p:cNvPr>
          <p:cNvCxnSpPr>
            <a:cxnSpLocks/>
          </p:cNvCxnSpPr>
          <p:nvPr/>
        </p:nvCxnSpPr>
        <p:spPr>
          <a:xfrm flipH="1">
            <a:off x="2841532" y="3877843"/>
            <a:ext cx="54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0CD974A-8039-4189-BBAA-1F71333C8D4C}"/>
              </a:ext>
            </a:extLst>
          </p:cNvPr>
          <p:cNvSpPr txBox="1">
            <a:spLocks/>
          </p:cNvSpPr>
          <p:nvPr/>
        </p:nvSpPr>
        <p:spPr>
          <a:xfrm>
            <a:off x="493209" y="1443727"/>
            <a:ext cx="1944216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Attributive</a:t>
            </a: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hr-HR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9C4341C-A7B7-4233-AA44-1AA33758F98E}"/>
              </a:ext>
            </a:extLst>
          </p:cNvPr>
          <p:cNvSpPr txBox="1">
            <a:spLocks/>
          </p:cNvSpPr>
          <p:nvPr/>
        </p:nvSpPr>
        <p:spPr>
          <a:xfrm>
            <a:off x="2762755" y="1420245"/>
            <a:ext cx="1944216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hr-H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lang="hr-HR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5B924DA-725F-441D-8F11-CDEFE3C9C736}"/>
              </a:ext>
            </a:extLst>
          </p:cNvPr>
          <p:cNvSpPr txBox="1">
            <a:spLocks/>
          </p:cNvSpPr>
          <p:nvPr/>
        </p:nvSpPr>
        <p:spPr>
          <a:xfrm>
            <a:off x="5748915" y="1409876"/>
            <a:ext cx="1944216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hr-HR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 okvir 60">
                <a:extLst>
                  <a:ext uri="{FF2B5EF4-FFF2-40B4-BE49-F238E27FC236}">
                    <a16:creationId xmlns:a16="http://schemas.microsoft.com/office/drawing/2014/main" id="{6F0ECE7C-8BE7-4A77-82E1-236597B5E907}"/>
                  </a:ext>
                </a:extLst>
              </p:cNvPr>
              <p:cNvSpPr txBox="1"/>
              <p:nvPr/>
            </p:nvSpPr>
            <p:spPr>
              <a:xfrm>
                <a:off x="3207650" y="2102406"/>
                <a:ext cx="5332676" cy="330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</a:t>
                </a:r>
                <a:r>
                  <a:rPr lang="hr-HR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r-HR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≠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r-HR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≠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r-HR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≠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hr-H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kstni okvir 60">
                <a:extLst>
                  <a:ext uri="{FF2B5EF4-FFF2-40B4-BE49-F238E27FC236}">
                    <a16:creationId xmlns:a16="http://schemas.microsoft.com/office/drawing/2014/main" id="{6F0ECE7C-8BE7-4A77-82E1-236597B5E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50" y="2102406"/>
                <a:ext cx="5332676" cy="330200"/>
              </a:xfrm>
              <a:prstGeom prst="rect">
                <a:avLst/>
              </a:prstGeom>
              <a:blipFill>
                <a:blip r:embed="rId14"/>
                <a:stretch>
                  <a:fillRect b="-1481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ni okvir 3088">
                <a:extLst>
                  <a:ext uri="{FF2B5EF4-FFF2-40B4-BE49-F238E27FC236}">
                    <a16:creationId xmlns:a16="http://schemas.microsoft.com/office/drawing/2014/main" id="{F5444924-C842-4F96-8684-98B431F3E6AF}"/>
                  </a:ext>
                </a:extLst>
              </p:cNvPr>
              <p:cNvSpPr txBox="1"/>
              <p:nvPr/>
            </p:nvSpPr>
            <p:spPr>
              <a:xfrm>
                <a:off x="3219678" y="3519644"/>
                <a:ext cx="5533819" cy="55816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05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nucleated</a:t>
                </a:r>
                <a:r>
                  <a:rPr lang="hr-HR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r-HR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05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clustere</a:t>
                </a:r>
                <a:r>
                  <a:rPr lang="hr-HR" sz="105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r-H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r-HR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</m:t>
                    </m:r>
                    <m:r>
                      <a:rPr lang="hr-H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r-HR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hr-H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sz="105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random</a:t>
                </a:r>
                <a:endParaRPr lang="hr-H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05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linear</a:t>
                </a:r>
                <a:r>
                  <a:rPr lang="hr-HR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r-HR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05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clustered</a:t>
                </a:r>
                <a:r>
                  <a:rPr lang="hr-HR" sz="1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hr-H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05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dispersed</a:t>
                </a:r>
                <a:endParaRPr lang="hr-H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kstni okvir 3088">
                <a:extLst>
                  <a:ext uri="{FF2B5EF4-FFF2-40B4-BE49-F238E27FC236}">
                    <a16:creationId xmlns:a16="http://schemas.microsoft.com/office/drawing/2014/main" id="{F5444924-C842-4F96-8684-98B431F3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78" y="3519644"/>
                <a:ext cx="5533819" cy="558165"/>
              </a:xfrm>
              <a:prstGeom prst="rect">
                <a:avLst/>
              </a:prstGeom>
              <a:blipFill>
                <a:blip r:embed="rId15"/>
                <a:stretch>
                  <a:fillRect b="-25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3DB402D-2B99-D2BD-E6A5-3B734B2A8E2F}"/>
              </a:ext>
            </a:extLst>
          </p:cNvPr>
          <p:cNvSpPr txBox="1">
            <a:spLocks/>
          </p:cNvSpPr>
          <p:nvPr/>
        </p:nvSpPr>
        <p:spPr>
          <a:xfrm>
            <a:off x="463460" y="396617"/>
            <a:ext cx="8357011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RESEARCH BACKGROUND | TELL ME WHAT YOU SEE?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slschool.eu/summer/images/Logo_FPZ-i-naziv.png">
            <a:extLst>
              <a:ext uri="{FF2B5EF4-FFF2-40B4-BE49-F238E27FC236}">
                <a16:creationId xmlns:a16="http://schemas.microsoft.com/office/drawing/2014/main" id="{AD75D134-E077-3B99-B987-B423A3A0F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8FEF5593-16A6-555A-8071-96EA340DD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8174B5B-1798-36B6-48BC-BCE8CC8BF8E7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846D3-1A79-3CF3-653D-B50BB209C27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C5D2893-00CD-4274-8F28-D326B34300D8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27612F8-A80A-4B86-9D81-5BDE2B10A589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2BE8D47-F0BA-45A7-88BB-B75B9DEDD8BC}"/>
              </a:ext>
            </a:extLst>
          </p:cNvPr>
          <p:cNvSpPr txBox="1">
            <a:spLocks/>
          </p:cNvSpPr>
          <p:nvPr/>
        </p:nvSpPr>
        <p:spPr>
          <a:xfrm>
            <a:off x="463460" y="396617"/>
            <a:ext cx="8501027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FORECAST DEVELOPMENT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095BA-FB55-2FA7-C33E-8DE0C2422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1" y="1268760"/>
            <a:ext cx="8068979" cy="42713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Development </a:t>
            </a:r>
            <a:r>
              <a:rPr lang="hr-HR" sz="1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hr-H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patio-temporal forecasting methods that use information from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neighbouring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units to improve the forecasts of a target unit</a:t>
            </a: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Spatio-temporal forecast</a:t>
            </a:r>
            <a:r>
              <a:rPr lang="hr-H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hr-HR" sz="1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conceptualisation</a:t>
            </a:r>
            <a:r>
              <a:rPr lang="hr-H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multi-variate time series data in which there is a spatial dependency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algorithms enabling spatio-temporal forecasting; application of Exploratory Spatial Data Analysis (ESDA) combined with Artificial Neural Networks (ANN) - ideal for pattern recognition</a:t>
            </a: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http://slschool.eu/summer/images/Logo_FPZ-i-naziv.png">
            <a:extLst>
              <a:ext uri="{FF2B5EF4-FFF2-40B4-BE49-F238E27FC236}">
                <a16:creationId xmlns:a16="http://schemas.microsoft.com/office/drawing/2014/main" id="{F95F8147-C621-2FE7-5644-53BDD8D85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D406591A-247E-4732-6265-93B5DF0A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EB43995-5183-3167-A073-1B8C174EA5DA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E7835-7C5A-A6E3-1CF4-E827FC4A9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2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C5D2893-00CD-4274-8F28-D326B34300D8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27612F8-A80A-4B86-9D81-5BDE2B10A589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F8F9D6E-F003-4363-972C-4516B0D93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63" y="3256366"/>
            <a:ext cx="4679579" cy="2520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FCA2E54-8FC0-4902-8CF4-8ED06A2F5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59" y="1093819"/>
            <a:ext cx="4679579" cy="25200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9942874F-8557-4014-9FCE-1E50376ED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10" y="1714500"/>
            <a:ext cx="3419528" cy="34290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2BE8D47-F0BA-45A7-88BB-B75B9DEDD8BC}"/>
              </a:ext>
            </a:extLst>
          </p:cNvPr>
          <p:cNvSpPr txBox="1">
            <a:spLocks/>
          </p:cNvSpPr>
          <p:nvPr/>
        </p:nvSpPr>
        <p:spPr>
          <a:xfrm>
            <a:off x="463460" y="396617"/>
            <a:ext cx="8501027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FORECAST DEVELOPMENT – SOLUTION CONFIGURATION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A4EDC-18FB-B53A-BE90-8D4ACC004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02080"/>
            <a:ext cx="5256584" cy="4346096"/>
          </a:xfrm>
          <a:prstGeom prst="rect">
            <a:avLst/>
          </a:prstGeom>
        </p:spPr>
      </p:pic>
      <p:pic>
        <p:nvPicPr>
          <p:cNvPr id="3" name="Picture 5" descr="http://slschool.eu/summer/images/Logo_FPZ-i-naziv.png">
            <a:extLst>
              <a:ext uri="{FF2B5EF4-FFF2-40B4-BE49-F238E27FC236}">
                <a16:creationId xmlns:a16="http://schemas.microsoft.com/office/drawing/2014/main" id="{1F534A92-206C-7E19-BE8A-CD402FFDD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556A77A8-E6E3-6529-B1AF-87B208A3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46886-2536-EEC2-C2A5-8ECBEFCB2FBE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4ECA59-5DAA-C8C8-97DB-F658CC250F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C5D2893-00CD-4274-8F28-D326B34300D8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Zvone\Desktop\icao-online-testiranje.png">
            <a:extLst>
              <a:ext uri="{FF2B5EF4-FFF2-40B4-BE49-F238E27FC236}">
                <a16:creationId xmlns:a16="http://schemas.microsoft.com/office/drawing/2014/main" id="{D234550B-0FC0-4DBB-83BA-DFBB3A24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963498"/>
            <a:ext cx="5256584" cy="46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EB28DE40-9E8B-4B51-B368-A2DFD8E17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51" y="1109727"/>
            <a:ext cx="4851804" cy="2736304"/>
          </a:xfrm>
        </p:spPr>
      </p:pic>
      <p:pic>
        <p:nvPicPr>
          <p:cNvPr id="36" name="Content Placeholder 3">
            <a:extLst>
              <a:ext uri="{FF2B5EF4-FFF2-40B4-BE49-F238E27FC236}">
                <a16:creationId xmlns:a16="http://schemas.microsoft.com/office/drawing/2014/main" id="{9ED69438-B5B2-4348-A842-FA96BC25D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51" y="1110031"/>
            <a:ext cx="4851804" cy="2736000"/>
          </a:xfrm>
          <a:prstGeom prst="rect">
            <a:avLst/>
          </a:prstGeom>
        </p:spPr>
      </p:pic>
      <p:pic>
        <p:nvPicPr>
          <p:cNvPr id="37" name="Content Placeholder 3">
            <a:extLst>
              <a:ext uri="{FF2B5EF4-FFF2-40B4-BE49-F238E27FC236}">
                <a16:creationId xmlns:a16="http://schemas.microsoft.com/office/drawing/2014/main" id="{35BED742-928D-4FCA-96D7-F1E874632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50" y="1110031"/>
            <a:ext cx="4851804" cy="2736000"/>
          </a:xfrm>
          <a:prstGeom prst="rect">
            <a:avLst/>
          </a:prstGeom>
        </p:spPr>
      </p:pic>
      <p:pic>
        <p:nvPicPr>
          <p:cNvPr id="38" name="Content Placeholder 3">
            <a:extLst>
              <a:ext uri="{FF2B5EF4-FFF2-40B4-BE49-F238E27FC236}">
                <a16:creationId xmlns:a16="http://schemas.microsoft.com/office/drawing/2014/main" id="{F5FCA398-777B-4072-8044-3AAFD8AD77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50" y="1110031"/>
            <a:ext cx="4851804" cy="2736000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97D591DA-43DD-4A89-A01E-8592CDD7EC70}"/>
              </a:ext>
            </a:extLst>
          </p:cNvPr>
          <p:cNvSpPr txBox="1">
            <a:spLocks/>
          </p:cNvSpPr>
          <p:nvPr/>
        </p:nvSpPr>
        <p:spPr>
          <a:xfrm>
            <a:off x="447046" y="322338"/>
            <a:ext cx="8481064" cy="2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FORECAST DEVELOPMENT – SOLUTION CONFIGURATION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Ravni poveznik 45">
            <a:extLst>
              <a:ext uri="{FF2B5EF4-FFF2-40B4-BE49-F238E27FC236}">
                <a16:creationId xmlns:a16="http://schemas.microsoft.com/office/drawing/2014/main" id="{D2403206-8FC0-4A13-8A3B-CC7BC6E31340}"/>
              </a:ext>
            </a:extLst>
          </p:cNvPr>
          <p:cNvCxnSpPr>
            <a:cxnSpLocks/>
          </p:cNvCxnSpPr>
          <p:nvPr/>
        </p:nvCxnSpPr>
        <p:spPr>
          <a:xfrm>
            <a:off x="323528" y="717166"/>
            <a:ext cx="72004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Slika 46">
            <a:extLst>
              <a:ext uri="{FF2B5EF4-FFF2-40B4-BE49-F238E27FC236}">
                <a16:creationId xmlns:a16="http://schemas.microsoft.com/office/drawing/2014/main" id="{E065020E-788F-4D68-B380-5D32A84A2E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49" y="1112513"/>
            <a:ext cx="4851804" cy="2736000"/>
          </a:xfrm>
          <a:prstGeom prst="rect">
            <a:avLst/>
          </a:prstGeom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0F8E6A20-161F-42E5-849A-2AF23098A8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47" y="1107244"/>
            <a:ext cx="4851804" cy="273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5" descr="http://slschool.eu/summer/images/Logo_FPZ-i-naziv.png">
            <a:extLst>
              <a:ext uri="{FF2B5EF4-FFF2-40B4-BE49-F238E27FC236}">
                <a16:creationId xmlns:a16="http://schemas.microsoft.com/office/drawing/2014/main" id="{7EE46EC2-1F4D-7440-34E7-0E9516A82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3FEA504B-D08A-02B3-E95E-52D85F2E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4195A71-3147-4EFE-2604-D6CD54B843F9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3C851-4752-B672-8BAF-AB2E447F0F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C5D2893-00CD-4274-8F28-D326B34300D8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27612F8-A80A-4B86-9D81-5BDE2B10A589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2" descr="C:\Users\Zvone\Desktop\icao-online-testiranje.png">
            <a:extLst>
              <a:ext uri="{FF2B5EF4-FFF2-40B4-BE49-F238E27FC236}">
                <a16:creationId xmlns:a16="http://schemas.microsoft.com/office/drawing/2014/main" id="{62256FC3-DDCF-44EB-9D13-37F7AB9A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4" y="1658262"/>
            <a:ext cx="3895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6176DF2-1446-4A24-B2F2-F3D9D391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82" y="1796101"/>
            <a:ext cx="3600400" cy="198000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B64619-5367-403E-821B-3E763EEFB940}"/>
              </a:ext>
            </a:extLst>
          </p:cNvPr>
          <p:cNvSpPr txBox="1">
            <a:spLocks/>
          </p:cNvSpPr>
          <p:nvPr/>
        </p:nvSpPr>
        <p:spPr>
          <a:xfrm>
            <a:off x="4572000" y="1476737"/>
            <a:ext cx="4570579" cy="392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Reference </a:t>
            </a:r>
            <a:r>
              <a:rPr lang="hr-HR" sz="1500" dirty="0" err="1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year</a:t>
            </a: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2018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dirty="0" err="1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Key</a:t>
            </a: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hr-HR" sz="1500" dirty="0" err="1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perfromance</a:t>
            </a: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hr-HR" sz="1500" dirty="0" err="1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area</a:t>
            </a: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	• </a:t>
            </a:r>
            <a:r>
              <a:rPr lang="hr-H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Capacity</a:t>
            </a:r>
            <a:endParaRPr lang="hr-HR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Input data: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• ENR ATFM </a:t>
            </a:r>
            <a:r>
              <a:rPr lang="hr-H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delay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[min/</a:t>
            </a:r>
            <a:r>
              <a:rPr lang="hr-H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flight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]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Data source: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	• </a:t>
            </a:r>
            <a:r>
              <a:rPr lang="hr-H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Performance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hr-H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Review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hr-H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Unit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(PRU)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	• Network </a:t>
            </a:r>
            <a:r>
              <a:rPr lang="hr-H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Operation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Plan (NOP)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     • </a:t>
            </a:r>
            <a:r>
              <a:rPr lang="hr-H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LSSIPs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07">
            <a:extLst>
              <a:ext uri="{FF2B5EF4-FFF2-40B4-BE49-F238E27FC236}">
                <a16:creationId xmlns:a16="http://schemas.microsoft.com/office/drawing/2014/main" id="{BD5F552F-0220-4EE9-9AE3-9460ECD4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2" y="4036614"/>
            <a:ext cx="727758" cy="583897"/>
          </a:xfrm>
          <a:prstGeom prst="rect">
            <a:avLst/>
          </a:prstGeom>
          <a:solidFill>
            <a:srgbClr val="FBF88C"/>
          </a:solidFill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B5560C-41F0-4930-BA1D-3BB3F9E1D41B}"/>
              </a:ext>
            </a:extLst>
          </p:cNvPr>
          <p:cNvSpPr txBox="1">
            <a:spLocks/>
          </p:cNvSpPr>
          <p:nvPr/>
        </p:nvSpPr>
        <p:spPr>
          <a:xfrm>
            <a:off x="572731" y="3850652"/>
            <a:ext cx="783613" cy="91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Methodologi</a:t>
            </a:r>
            <a:r>
              <a:rPr lang="hr-H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 </a:t>
            </a:r>
            <a:r>
              <a:rPr lang="hr-H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assumptions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  <a:cs typeface="Calibri Light" panose="020F0302020204030204" pitchFamily="34" charset="0"/>
            </a:endParaRPr>
          </a:p>
        </p:txBody>
      </p:sp>
      <p:sp>
        <p:nvSpPr>
          <p:cNvPr id="30" name="Rectangle 107">
            <a:extLst>
              <a:ext uri="{FF2B5EF4-FFF2-40B4-BE49-F238E27FC236}">
                <a16:creationId xmlns:a16="http://schemas.microsoft.com/office/drawing/2014/main" id="{300CB89F-0BD4-4E2C-BDF2-9BD6FEB6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49" y="3974860"/>
            <a:ext cx="727758" cy="583897"/>
          </a:xfrm>
          <a:prstGeom prst="rect">
            <a:avLst/>
          </a:prstGeom>
          <a:solidFill>
            <a:srgbClr val="FBF88C"/>
          </a:solidFill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C2D5E8E-8B55-4E18-8245-F5EF7D005C04}"/>
              </a:ext>
            </a:extLst>
          </p:cNvPr>
          <p:cNvSpPr txBox="1">
            <a:spLocks/>
          </p:cNvSpPr>
          <p:nvPr/>
        </p:nvSpPr>
        <p:spPr>
          <a:xfrm>
            <a:off x="1059704" y="3786242"/>
            <a:ext cx="783613" cy="91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Define</a:t>
            </a: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 </a:t>
            </a:r>
            <a:r>
              <a:rPr lang="hr-H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  <a:cs typeface="Calibri Light" panose="020F0302020204030204" pitchFamily="34" charset="0"/>
              </a:rPr>
              <a:t>volatility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6741C22-BF7A-23A4-BC48-1814F01D628E}"/>
              </a:ext>
            </a:extLst>
          </p:cNvPr>
          <p:cNvSpPr txBox="1">
            <a:spLocks/>
          </p:cNvSpPr>
          <p:nvPr/>
        </p:nvSpPr>
        <p:spPr>
          <a:xfrm>
            <a:off x="463461" y="396617"/>
            <a:ext cx="8064896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SOLUTION APPLICATION | RESULTS VALIDATION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http://slschool.eu/summer/images/Logo_FPZ-i-naziv.png">
            <a:extLst>
              <a:ext uri="{FF2B5EF4-FFF2-40B4-BE49-F238E27FC236}">
                <a16:creationId xmlns:a16="http://schemas.microsoft.com/office/drawing/2014/main" id="{EA18F477-F95D-BDD4-CB11-7F13AF617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1DFD6DEC-F12E-F445-1548-D70B501F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E748907-0099-FFFB-9A34-119B3C081014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69BAE-7A22-1CFC-4343-420CF66B08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E1FDBB-88BC-88EB-7F44-3924D475C5AF}"/>
              </a:ext>
            </a:extLst>
          </p:cNvPr>
          <p:cNvSpPr txBox="1">
            <a:spLocks/>
          </p:cNvSpPr>
          <p:nvPr/>
        </p:nvSpPr>
        <p:spPr>
          <a:xfrm>
            <a:off x="4574517" y="1476736"/>
            <a:ext cx="4570579" cy="392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Training period: </a:t>
            </a: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2014 - 2017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dirty="0" err="1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Error</a:t>
            </a: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hr-HR" sz="1500" dirty="0" err="1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identification</a:t>
            </a:r>
            <a:r>
              <a:rPr lang="hr-HR" sz="15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NOP forecast vs. actual 2018 performance</a:t>
            </a:r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R&amp;D forecast vs. actual 2018 performance</a:t>
            </a:r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R&amp;D forecast vs. NOP forecast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r-HR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C5D2893-00CD-4274-8F28-D326B34300D8}"/>
              </a:ext>
            </a:extLst>
          </p:cNvPr>
          <p:cNvSpPr/>
          <p:nvPr/>
        </p:nvSpPr>
        <p:spPr>
          <a:xfrm>
            <a:off x="0" y="5777879"/>
            <a:ext cx="9144000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27612F8-A80A-4B86-9D81-5BDE2B10A589}"/>
              </a:ext>
            </a:extLst>
          </p:cNvPr>
          <p:cNvSpPr/>
          <p:nvPr/>
        </p:nvSpPr>
        <p:spPr>
          <a:xfrm>
            <a:off x="-1929" y="1"/>
            <a:ext cx="9144508" cy="108012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5954C0D-2AD0-4857-8AA6-67E0FF71ECFD}"/>
              </a:ext>
            </a:extLst>
          </p:cNvPr>
          <p:cNvSpPr txBox="1">
            <a:spLocks/>
          </p:cNvSpPr>
          <p:nvPr/>
        </p:nvSpPr>
        <p:spPr>
          <a:xfrm>
            <a:off x="463461" y="396617"/>
            <a:ext cx="8064896" cy="445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SOLUTION APPLICATION | RESULTS VALIDATION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202A50EC-51ED-4388-63EA-4E6751F60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395043"/>
              </p:ext>
            </p:extLst>
          </p:nvPr>
        </p:nvGraphicFramePr>
        <p:xfrm>
          <a:off x="179513" y="1473711"/>
          <a:ext cx="8640960" cy="353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52E0EF-1A06-35F7-55A3-1ADFA00E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1" y="5084280"/>
            <a:ext cx="8068979" cy="5269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r-HR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Annual</a:t>
            </a:r>
            <a:r>
              <a:rPr lang="hr-H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hr-H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volatility</a:t>
            </a:r>
            <a:r>
              <a:rPr lang="hr-H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hr-H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training</a:t>
            </a:r>
            <a:r>
              <a:rPr lang="hr-H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period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http://slschool.eu/summer/images/Logo_FPZ-i-naziv.png">
            <a:extLst>
              <a:ext uri="{FF2B5EF4-FFF2-40B4-BE49-F238E27FC236}">
                <a16:creationId xmlns:a16="http://schemas.microsoft.com/office/drawing/2014/main" id="{EEB130C6-E1FB-4D66-4E48-5B1728D4C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228" b="22806"/>
          <a:stretch/>
        </p:blipFill>
        <p:spPr bwMode="auto">
          <a:xfrm>
            <a:off x="1474054" y="5973335"/>
            <a:ext cx="695962" cy="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upload.wikimedia.org/wikipedia/hr/thumb/d/d2/Unizg-logo-lat.svg/1024px-Unizg-logo-lat.svg.png">
            <a:extLst>
              <a:ext uri="{FF2B5EF4-FFF2-40B4-BE49-F238E27FC236}">
                <a16:creationId xmlns:a16="http://schemas.microsoft.com/office/drawing/2014/main" id="{ABC01443-8354-AC74-19F1-3D08D22C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" y="5946302"/>
            <a:ext cx="722994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952434-725E-AA61-14B6-6999C2EB3268}"/>
              </a:ext>
            </a:extLst>
          </p:cNvPr>
          <p:cNvSpPr txBox="1">
            <a:spLocks/>
          </p:cNvSpPr>
          <p:nvPr/>
        </p:nvSpPr>
        <p:spPr>
          <a:xfrm>
            <a:off x="3623266" y="5767738"/>
            <a:ext cx="3744416" cy="10902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Workshop</a:t>
            </a:r>
            <a:b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Predictability and Flexibility in ATM</a:t>
            </a:r>
            <a:b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18-19 April 2024, Zagreb, Republic </a:t>
            </a:r>
            <a:r>
              <a:rPr lang="hr-HR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Croatia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46A9D-3773-99EF-60FA-CEDD0AD086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6" y="5988404"/>
            <a:ext cx="905371" cy="6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0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9004</TotalTime>
  <Words>706</Words>
  <Application>Microsoft Office PowerPoint</Application>
  <PresentationFormat>On-screen Show (4:3)</PresentationFormat>
  <Paragraphs>98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Ink Free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Zvone</dc:creator>
  <cp:lastModifiedBy>Zvonimir</cp:lastModifiedBy>
  <cp:revision>1293</cp:revision>
  <dcterms:created xsi:type="dcterms:W3CDTF">2020-05-28T07:51:05Z</dcterms:created>
  <dcterms:modified xsi:type="dcterms:W3CDTF">2024-03-16T15:07:26Z</dcterms:modified>
</cp:coreProperties>
</file>